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6" r:id="rId2"/>
    <p:sldId id="257" r:id="rId3"/>
    <p:sldId id="258" r:id="rId4"/>
    <p:sldId id="259" r:id="rId5"/>
    <p:sldId id="260" r:id="rId6"/>
    <p:sldId id="263" r:id="rId7"/>
    <p:sldId id="261" r:id="rId8"/>
    <p:sldId id="262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A0000"/>
    <a:srgbClr val="CC3300"/>
    <a:srgbClr val="0000CC"/>
    <a:srgbClr val="800000"/>
    <a:srgbClr val="990000"/>
    <a:srgbClr val="1A000D"/>
    <a:srgbClr val="140000"/>
    <a:srgbClr val="1A0000"/>
    <a:srgbClr val="1E0000"/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572" y="-4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0B434F-0FDF-4FAA-9A25-9E2FCCE75EED}" type="datetimeFigureOut">
              <a:rPr lang="en-US" smtClean="0"/>
              <a:pPr/>
              <a:t>28-Oct-23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2FBC09-503D-4FBE-9C61-457E979751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80703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2FBC09-503D-4FBE-9C61-457E9797514C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2FBC09-503D-4FBE-9C61-457E9797514C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BDA80-344B-4BA0-8FAB-830BD5014857}" type="datetimeFigureOut">
              <a:rPr lang="en-US" smtClean="0"/>
              <a:pPr/>
              <a:t>28-Oct-23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76ECE-EDB9-4401-B5FA-97C3F45709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BDA80-344B-4BA0-8FAB-830BD5014857}" type="datetimeFigureOut">
              <a:rPr lang="en-US" smtClean="0"/>
              <a:pPr/>
              <a:t>28-Oct-23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76ECE-EDB9-4401-B5FA-97C3F45709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BDA80-344B-4BA0-8FAB-830BD5014857}" type="datetimeFigureOut">
              <a:rPr lang="en-US" smtClean="0"/>
              <a:pPr/>
              <a:t>28-Oct-23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76ECE-EDB9-4401-B5FA-97C3F45709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BDA80-344B-4BA0-8FAB-830BD5014857}" type="datetimeFigureOut">
              <a:rPr lang="en-US" smtClean="0"/>
              <a:pPr/>
              <a:t>28-Oct-23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76ECE-EDB9-4401-B5FA-97C3F45709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BDA80-344B-4BA0-8FAB-830BD5014857}" type="datetimeFigureOut">
              <a:rPr lang="en-US" smtClean="0"/>
              <a:pPr/>
              <a:t>28-Oct-23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76ECE-EDB9-4401-B5FA-97C3F45709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BDA80-344B-4BA0-8FAB-830BD5014857}" type="datetimeFigureOut">
              <a:rPr lang="en-US" smtClean="0"/>
              <a:pPr/>
              <a:t>28-Oct-23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76ECE-EDB9-4401-B5FA-97C3F45709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BDA80-344B-4BA0-8FAB-830BD5014857}" type="datetimeFigureOut">
              <a:rPr lang="en-US" smtClean="0"/>
              <a:pPr/>
              <a:t>28-Oct-23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76ECE-EDB9-4401-B5FA-97C3F45709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BDA80-344B-4BA0-8FAB-830BD5014857}" type="datetimeFigureOut">
              <a:rPr lang="en-US" smtClean="0"/>
              <a:pPr/>
              <a:t>28-Oct-23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76ECE-EDB9-4401-B5FA-97C3F45709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BDA80-344B-4BA0-8FAB-830BD5014857}" type="datetimeFigureOut">
              <a:rPr lang="en-US" smtClean="0"/>
              <a:pPr/>
              <a:t>28-Oct-23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76ECE-EDB9-4401-B5FA-97C3F45709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BDA80-344B-4BA0-8FAB-830BD5014857}" type="datetimeFigureOut">
              <a:rPr lang="en-US" smtClean="0"/>
              <a:pPr/>
              <a:t>28-Oct-23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76ECE-EDB9-4401-B5FA-97C3F45709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BDA80-344B-4BA0-8FAB-830BD5014857}" type="datetimeFigureOut">
              <a:rPr lang="en-US" smtClean="0"/>
              <a:pPr/>
              <a:t>28-Oct-23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76ECE-EDB9-4401-B5FA-97C3F45709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ABDA80-344B-4BA0-8FAB-830BD5014857}" type="datetimeFigureOut">
              <a:rPr lang="en-US" smtClean="0"/>
              <a:pPr/>
              <a:t>28-Oct-23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576ECE-EDB9-4401-B5FA-97C3F45709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0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7" name="Picture 3" descr="C:\Documents and Settings\Mare\My Documents\My Pictures\57.jpg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lum bright="-20000"/>
          </a:blip>
          <a:srcRect/>
          <a:stretch>
            <a:fillRect/>
          </a:stretch>
        </p:blipFill>
        <p:spPr bwMode="auto">
          <a:xfrm>
            <a:off x="4429124" y="2143116"/>
            <a:ext cx="4714876" cy="4714884"/>
          </a:xfrm>
          <a:prstGeom prst="rect">
            <a:avLst/>
          </a:prstGeom>
          <a:noFill/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-31707" y="0"/>
            <a:ext cx="9144000" cy="1143000"/>
          </a:xfrm>
          <a:solidFill>
            <a:schemeClr val="accent1">
              <a:lumMod val="75000"/>
            </a:schemeClr>
          </a:solid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US" sz="3200" b="1" dirty="0" smtClean="0"/>
              <a:t>MJESEC BORBE PROTIV OVISNOSTI </a:t>
            </a:r>
            <a:r>
              <a:rPr lang="hr-HR" sz="3200" b="1" dirty="0" smtClean="0"/>
              <a:t/>
            </a:r>
            <a:br>
              <a:rPr lang="hr-HR" sz="3200" b="1" dirty="0" smtClean="0"/>
            </a:br>
            <a:r>
              <a:rPr lang="en-US" sz="3200" b="1" dirty="0" smtClean="0"/>
              <a:t>15.11. </a:t>
            </a:r>
            <a:r>
              <a:rPr lang="hr-HR" sz="3200" b="1" dirty="0" smtClean="0"/>
              <a:t>-</a:t>
            </a:r>
            <a:r>
              <a:rPr lang="en-US" sz="3200" b="1" dirty="0" smtClean="0"/>
              <a:t> 15. 12</a:t>
            </a:r>
            <a:r>
              <a:rPr lang="hr-HR" sz="3200" b="1" dirty="0" smtClean="0"/>
              <a:t>. </a:t>
            </a:r>
            <a:endParaRPr lang="en-US" sz="3200" b="1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>
          <a:xfrm>
            <a:off x="0" y="1071546"/>
            <a:ext cx="4497388" cy="1108069"/>
          </a:xfrm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hr-HR" sz="1400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PORUKE KORISNIKA </a:t>
            </a:r>
          </a:p>
          <a:p>
            <a:pPr algn="ctr"/>
            <a:r>
              <a:rPr lang="hr-HR" sz="1400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 CENTRA ZA ODVIKAVANJE OD OVISNOSTI MARJANOVAC </a:t>
            </a:r>
          </a:p>
          <a:p>
            <a:pPr algn="ctr"/>
            <a:r>
              <a:rPr lang="hr-HR" sz="1400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MLADIMA</a:t>
            </a:r>
            <a:endParaRPr lang="en-US" sz="1400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10" name="Content Placeholder 9"/>
          <p:cNvSpPr>
            <a:spLocks noGrp="1"/>
          </p:cNvSpPr>
          <p:nvPr>
            <p:ph sz="quarter" idx="4"/>
          </p:nvPr>
        </p:nvSpPr>
        <p:spPr>
          <a:xfrm>
            <a:off x="4714860" y="2780928"/>
            <a:ext cx="2071702" cy="3786214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hr-HR" sz="2000" b="1" dirty="0" smtClean="0">
                <a:solidFill>
                  <a:schemeClr val="bg1"/>
                </a:solidFill>
              </a:rPr>
              <a:t>DJETETU </a:t>
            </a:r>
          </a:p>
          <a:p>
            <a:pPr algn="ctr">
              <a:buNone/>
            </a:pPr>
            <a:r>
              <a:rPr lang="hr-HR" sz="2000" b="1" dirty="0" smtClean="0">
                <a:solidFill>
                  <a:schemeClr val="bg1"/>
                </a:solidFill>
              </a:rPr>
              <a:t> </a:t>
            </a:r>
            <a:r>
              <a:rPr lang="hr-HR" sz="2000" b="1" dirty="0">
                <a:solidFill>
                  <a:schemeClr val="bg1"/>
                </a:solidFill>
              </a:rPr>
              <a:t>JE </a:t>
            </a:r>
            <a:r>
              <a:rPr lang="hr-HR" sz="2000" b="1" dirty="0" smtClean="0">
                <a:solidFill>
                  <a:schemeClr val="bg1"/>
                </a:solidFill>
              </a:rPr>
              <a:t>POTREBNA</a:t>
            </a:r>
          </a:p>
          <a:p>
            <a:pPr algn="ctr">
              <a:buNone/>
            </a:pPr>
            <a:r>
              <a:rPr lang="hr-HR" sz="2000" b="1" dirty="0" smtClean="0">
                <a:solidFill>
                  <a:schemeClr val="bg1"/>
                </a:solidFill>
              </a:rPr>
              <a:t> </a:t>
            </a:r>
            <a:r>
              <a:rPr lang="hr-HR" sz="2000" b="1" dirty="0">
                <a:solidFill>
                  <a:schemeClr val="bg1"/>
                </a:solidFill>
              </a:rPr>
              <a:t>LJUBAV, </a:t>
            </a:r>
            <a:endParaRPr lang="hr-HR" sz="2000" b="1" dirty="0" smtClean="0">
              <a:solidFill>
                <a:schemeClr val="bg1"/>
              </a:solidFill>
            </a:endParaRPr>
          </a:p>
          <a:p>
            <a:pPr algn="ctr">
              <a:buNone/>
            </a:pPr>
            <a:r>
              <a:rPr lang="hr-HR" sz="2000" b="1" dirty="0" smtClean="0">
                <a:solidFill>
                  <a:schemeClr val="bg1"/>
                </a:solidFill>
              </a:rPr>
              <a:t>PAŽNJA</a:t>
            </a:r>
            <a:r>
              <a:rPr lang="hr-HR" sz="2000" b="1" dirty="0">
                <a:solidFill>
                  <a:schemeClr val="bg1"/>
                </a:solidFill>
              </a:rPr>
              <a:t>, </a:t>
            </a:r>
            <a:endParaRPr lang="hr-HR" sz="2000" b="1" dirty="0" smtClean="0">
              <a:solidFill>
                <a:schemeClr val="bg1"/>
              </a:solidFill>
            </a:endParaRPr>
          </a:p>
          <a:p>
            <a:pPr algn="ctr">
              <a:buNone/>
            </a:pPr>
            <a:r>
              <a:rPr lang="hr-HR" sz="2000" b="1" dirty="0" smtClean="0">
                <a:solidFill>
                  <a:schemeClr val="bg1"/>
                </a:solidFill>
              </a:rPr>
              <a:t>STRPLJENJE</a:t>
            </a:r>
          </a:p>
          <a:p>
            <a:pPr algn="ctr">
              <a:buNone/>
            </a:pPr>
            <a:r>
              <a:rPr lang="hr-HR" sz="2000" b="1" dirty="0" smtClean="0">
                <a:solidFill>
                  <a:schemeClr val="bg1"/>
                </a:solidFill>
              </a:rPr>
              <a:t> </a:t>
            </a:r>
            <a:r>
              <a:rPr lang="hr-HR" sz="2000" b="1" dirty="0">
                <a:solidFill>
                  <a:schemeClr val="bg1"/>
                </a:solidFill>
              </a:rPr>
              <a:t>A NADASVE </a:t>
            </a:r>
            <a:endParaRPr lang="hr-HR" sz="2000" b="1" dirty="0" smtClean="0">
              <a:solidFill>
                <a:schemeClr val="bg1"/>
              </a:solidFill>
            </a:endParaRPr>
          </a:p>
          <a:p>
            <a:pPr algn="ctr">
              <a:buNone/>
            </a:pPr>
            <a:r>
              <a:rPr lang="hr-HR" sz="2000" b="1" dirty="0" smtClean="0">
                <a:solidFill>
                  <a:schemeClr val="bg1"/>
                </a:solidFill>
              </a:rPr>
              <a:t>PUNO</a:t>
            </a:r>
          </a:p>
          <a:p>
            <a:pPr algn="ctr">
              <a:buNone/>
            </a:pPr>
            <a:r>
              <a:rPr lang="hr-HR" sz="2000" b="1" dirty="0" smtClean="0">
                <a:solidFill>
                  <a:schemeClr val="bg1"/>
                </a:solidFill>
              </a:rPr>
              <a:t> </a:t>
            </a:r>
            <a:r>
              <a:rPr lang="hr-HR" sz="2000" b="1" dirty="0">
                <a:solidFill>
                  <a:schemeClr val="bg1"/>
                </a:solidFill>
              </a:rPr>
              <a:t>RAZGOVORA…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buNone/>
            </a:pPr>
            <a:endParaRPr lang="en-US" sz="2000" dirty="0">
              <a:effectLst>
                <a:glow rad="101600">
                  <a:schemeClr val="accent5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11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4572000" y="1071546"/>
            <a:ext cx="4572000" cy="1108069"/>
          </a:xfrm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hr-HR" sz="1400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PORUKE KORISNIKA </a:t>
            </a:r>
          </a:p>
          <a:p>
            <a:pPr algn="ctr"/>
            <a:r>
              <a:rPr lang="hr-HR" sz="1400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 CENTRA ZA ODVIKAVANJE OD OVISNOSTI MARJANOVAC </a:t>
            </a:r>
          </a:p>
          <a:p>
            <a:pPr algn="ctr"/>
            <a:r>
              <a:rPr lang="hr-HR" sz="1400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RODITELJIMA</a:t>
            </a:r>
            <a:endParaRPr lang="en-US" sz="1600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pic>
        <p:nvPicPr>
          <p:cNvPr id="13" name="Content Placeholder 12" descr="44.jpg"/>
          <p:cNvPicPr>
            <a:picLocks noGrp="1" noChangeAspect="1"/>
          </p:cNvPicPr>
          <p:nvPr>
            <p:ph sz="half" idx="2"/>
          </p:nvPr>
        </p:nvPicPr>
        <p:blipFill>
          <a:blip r:embed="rId3">
            <a:lum bright="-20000" contrast="-40000"/>
          </a:blip>
          <a:stretch>
            <a:fillRect/>
          </a:stretch>
        </p:blipFill>
        <p:spPr>
          <a:xfrm>
            <a:off x="0" y="2143116"/>
            <a:ext cx="4500562" cy="4714884"/>
          </a:xfrm>
        </p:spPr>
      </p:pic>
      <p:sp>
        <p:nvSpPr>
          <p:cNvPr id="11266" name="Rectangle 2"/>
          <p:cNvSpPr>
            <a:spLocks noChangeArrowheads="1"/>
          </p:cNvSpPr>
          <p:nvPr/>
        </p:nvSpPr>
        <p:spPr bwMode="auto">
          <a:xfrm>
            <a:off x="1000100" y="2428868"/>
            <a:ext cx="2285984" cy="36009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514350" indent="-514350" algn="ctr" fontAlgn="base">
              <a:spcBef>
                <a:spcPct val="0"/>
              </a:spcBef>
              <a:spcAft>
                <a:spcPct val="0"/>
              </a:spcAft>
            </a:pPr>
            <a:r>
              <a:rPr lang="hr-HR" sz="2000" b="1" dirty="0" smtClean="0">
                <a:solidFill>
                  <a:schemeClr val="bg1"/>
                </a:solidFill>
              </a:rPr>
              <a:t>SAMO </a:t>
            </a:r>
            <a:endParaRPr lang="en-US" sz="2000" b="1" dirty="0" smtClean="0">
              <a:solidFill>
                <a:schemeClr val="bg1"/>
              </a:solidFill>
            </a:endParaRPr>
          </a:p>
          <a:p>
            <a:pPr marL="514350" indent="-514350" algn="ctr" fontAlgn="base">
              <a:spcBef>
                <a:spcPct val="0"/>
              </a:spcBef>
              <a:spcAft>
                <a:spcPct val="0"/>
              </a:spcAft>
            </a:pPr>
            <a:r>
              <a:rPr lang="hr-HR" sz="2000" b="1" dirty="0" smtClean="0">
                <a:solidFill>
                  <a:schemeClr val="bg1"/>
                </a:solidFill>
              </a:rPr>
              <a:t>UZ </a:t>
            </a:r>
            <a:endParaRPr lang="en-US" sz="2000" b="1" dirty="0" smtClean="0">
              <a:solidFill>
                <a:schemeClr val="bg1"/>
              </a:solidFill>
            </a:endParaRPr>
          </a:p>
          <a:p>
            <a:pPr marL="514350" indent="-514350" algn="ctr" fontAlgn="base">
              <a:spcBef>
                <a:spcPct val="0"/>
              </a:spcBef>
              <a:spcAft>
                <a:spcPct val="0"/>
              </a:spcAft>
            </a:pPr>
            <a:r>
              <a:rPr lang="hr-HR" sz="2000" b="1" dirty="0" smtClean="0">
                <a:solidFill>
                  <a:schemeClr val="bg1"/>
                </a:solidFill>
              </a:rPr>
              <a:t>DOBRE </a:t>
            </a:r>
            <a:endParaRPr lang="en-US" sz="2000" b="1" dirty="0" smtClean="0">
              <a:solidFill>
                <a:schemeClr val="bg1"/>
              </a:solidFill>
            </a:endParaRPr>
          </a:p>
          <a:p>
            <a:pPr marL="514350" indent="-514350" algn="ctr" fontAlgn="base">
              <a:spcBef>
                <a:spcPct val="0"/>
              </a:spcBef>
              <a:spcAft>
                <a:spcPct val="0"/>
              </a:spcAft>
            </a:pPr>
            <a:r>
              <a:rPr lang="hr-HR" sz="2000" b="1" dirty="0" smtClean="0">
                <a:solidFill>
                  <a:schemeClr val="bg1"/>
                </a:solidFill>
              </a:rPr>
              <a:t>STVARI</a:t>
            </a:r>
            <a:endParaRPr lang="en-US" sz="2000" b="1" dirty="0" smtClean="0">
              <a:solidFill>
                <a:schemeClr val="bg1"/>
              </a:solidFill>
            </a:endParaRPr>
          </a:p>
          <a:p>
            <a:pPr marL="514350" indent="-514350" algn="ctr" fontAlgn="base">
              <a:spcBef>
                <a:spcPct val="0"/>
              </a:spcBef>
              <a:spcAft>
                <a:spcPct val="0"/>
              </a:spcAft>
            </a:pPr>
            <a:r>
              <a:rPr lang="hr-HR" sz="2000" b="1" dirty="0" smtClean="0">
                <a:solidFill>
                  <a:schemeClr val="bg1"/>
                </a:solidFill>
              </a:rPr>
              <a:t> NAUČIT ĆEŠ </a:t>
            </a:r>
            <a:endParaRPr lang="en-US" sz="2000" b="1" dirty="0" smtClean="0">
              <a:solidFill>
                <a:schemeClr val="bg1"/>
              </a:solidFill>
            </a:endParaRPr>
          </a:p>
          <a:p>
            <a:pPr marL="514350" indent="-514350" algn="ctr" fontAlgn="base">
              <a:spcBef>
                <a:spcPct val="0"/>
              </a:spcBef>
              <a:spcAft>
                <a:spcPct val="0"/>
              </a:spcAft>
            </a:pPr>
            <a:r>
              <a:rPr lang="hr-HR" sz="2000" b="1" dirty="0" smtClean="0">
                <a:solidFill>
                  <a:schemeClr val="bg1"/>
                </a:solidFill>
              </a:rPr>
              <a:t>ŽIVJETI U </a:t>
            </a:r>
            <a:endParaRPr lang="en-US" sz="2000" b="1" dirty="0" smtClean="0">
              <a:solidFill>
                <a:schemeClr val="bg1"/>
              </a:solidFill>
            </a:endParaRPr>
          </a:p>
          <a:p>
            <a:pPr marL="514350" indent="-514350" algn="ctr" fontAlgn="base">
              <a:spcBef>
                <a:spcPct val="0"/>
              </a:spcBef>
              <a:spcAft>
                <a:spcPct val="0"/>
              </a:spcAft>
            </a:pPr>
            <a:r>
              <a:rPr lang="hr-HR" sz="2000" b="1" dirty="0" smtClean="0">
                <a:solidFill>
                  <a:schemeClr val="bg1"/>
                </a:solidFill>
              </a:rPr>
              <a:t>SLOBODI.</a:t>
            </a:r>
          </a:p>
          <a:p>
            <a:pPr marL="514350" indent="-514350" algn="ctr" fontAlgn="base">
              <a:spcBef>
                <a:spcPct val="0"/>
              </a:spcBef>
              <a:spcAft>
                <a:spcPct val="0"/>
              </a:spcAft>
            </a:pPr>
            <a:r>
              <a:rPr lang="hr-HR" sz="2000" b="1" dirty="0" smtClean="0">
                <a:solidFill>
                  <a:schemeClr val="bg1"/>
                </a:solidFill>
              </a:rPr>
              <a:t> BEZ </a:t>
            </a:r>
          </a:p>
          <a:p>
            <a:pPr marL="514350" indent="-514350" algn="ctr" fontAlgn="base">
              <a:spcBef>
                <a:spcPct val="0"/>
              </a:spcBef>
              <a:spcAft>
                <a:spcPct val="0"/>
              </a:spcAft>
            </a:pPr>
            <a:r>
              <a:rPr lang="hr-HR" sz="2000" b="1" dirty="0" smtClean="0">
                <a:solidFill>
                  <a:schemeClr val="bg1"/>
                </a:solidFill>
              </a:rPr>
              <a:t>OVOGA</a:t>
            </a:r>
            <a:endParaRPr lang="en-US" sz="2000" b="1" dirty="0" smtClean="0">
              <a:solidFill>
                <a:schemeClr val="bg1"/>
              </a:solidFill>
            </a:endParaRPr>
          </a:p>
          <a:p>
            <a:pPr marL="514350" indent="-514350" algn="ctr" fontAlgn="base">
              <a:spcBef>
                <a:spcPct val="0"/>
              </a:spcBef>
              <a:spcAft>
                <a:spcPct val="0"/>
              </a:spcAft>
            </a:pPr>
            <a:r>
              <a:rPr lang="hr-HR" sz="2000" b="1" dirty="0" smtClean="0">
                <a:solidFill>
                  <a:schemeClr val="bg1"/>
                </a:solidFill>
              </a:rPr>
              <a:t> NE</a:t>
            </a:r>
            <a:endParaRPr lang="en-US" sz="2000" b="1" dirty="0" smtClean="0">
              <a:solidFill>
                <a:schemeClr val="bg1"/>
              </a:solidFill>
            </a:endParaRPr>
          </a:p>
          <a:p>
            <a:pPr marL="514350" indent="-514350" algn="ctr" fontAlgn="base">
              <a:spcBef>
                <a:spcPct val="0"/>
              </a:spcBef>
              <a:spcAft>
                <a:spcPct val="0"/>
              </a:spcAft>
            </a:pPr>
            <a:r>
              <a:rPr lang="hr-HR" sz="2000" b="1" dirty="0" smtClean="0">
                <a:solidFill>
                  <a:schemeClr val="bg1"/>
                </a:solidFill>
              </a:rPr>
              <a:t> </a:t>
            </a:r>
            <a:r>
              <a:rPr lang="hr-HR" sz="2000" b="1" dirty="0">
                <a:solidFill>
                  <a:schemeClr val="bg1"/>
                </a:solidFill>
              </a:rPr>
              <a:t>IDE</a:t>
            </a:r>
            <a:r>
              <a:rPr lang="hr-HR" sz="2800" b="1" dirty="0" smtClean="0">
                <a:solidFill>
                  <a:schemeClr val="bg1"/>
                </a:solidFill>
              </a:rPr>
              <a:t>!</a:t>
            </a:r>
            <a:endParaRPr lang="en-US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7" name="Picture 3" descr="C:\Documents and Settings\Mare\My Documents\My Pictures\57.jpg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6">
                <a:tint val="45000"/>
                <a:satMod val="400000"/>
              </a:schemeClr>
            </a:duotone>
          </a:blip>
          <a:stretch>
            <a:fillRect/>
          </a:stretch>
        </p:blipFill>
        <p:spPr bwMode="auto">
          <a:xfrm>
            <a:off x="4429124" y="2143124"/>
            <a:ext cx="4714876" cy="47148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rgbClr val="996633"/>
          </a:solid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US" sz="3200" b="1" dirty="0" smtClean="0"/>
              <a:t>MJESEC BORBE PROTIV OVISNOSTI </a:t>
            </a:r>
            <a:r>
              <a:rPr lang="hr-HR" sz="3200" b="1" dirty="0" smtClean="0"/>
              <a:t/>
            </a:r>
            <a:br>
              <a:rPr lang="hr-HR" sz="3200" b="1" dirty="0" smtClean="0"/>
            </a:br>
            <a:r>
              <a:rPr lang="en-US" sz="3200" b="1" dirty="0" smtClean="0"/>
              <a:t>15.11. </a:t>
            </a:r>
            <a:r>
              <a:rPr lang="hr-HR" sz="3200" b="1" dirty="0" smtClean="0"/>
              <a:t>-</a:t>
            </a:r>
            <a:r>
              <a:rPr lang="en-US" sz="3200" b="1" dirty="0" smtClean="0"/>
              <a:t> 15. 12</a:t>
            </a:r>
            <a:r>
              <a:rPr lang="hr-HR" sz="3200" b="1" dirty="0" smtClean="0"/>
              <a:t>. </a:t>
            </a:r>
            <a:endParaRPr lang="en-US" sz="3200" b="1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>
          <a:xfrm>
            <a:off x="0" y="1071546"/>
            <a:ext cx="4497388" cy="1108069"/>
          </a:xfrm>
          <a:solidFill>
            <a:srgbClr val="996633"/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hr-HR" sz="1400" b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PORUKE KORISNIKA </a:t>
            </a:r>
          </a:p>
          <a:p>
            <a:pPr algn="ctr"/>
            <a:r>
              <a:rPr lang="hr-HR" sz="1400" b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CENTRA ZA ODVIKAVANJE OD OVISNOSTI MARJANOVAC </a:t>
            </a:r>
          </a:p>
          <a:p>
            <a:pPr algn="ctr"/>
            <a:r>
              <a:rPr lang="hr-HR" sz="1400" b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MLADIMA</a:t>
            </a:r>
            <a:endParaRPr lang="en-US" sz="1400" b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0" name="Content Placeholder 9"/>
          <p:cNvSpPr>
            <a:spLocks noGrp="1"/>
          </p:cNvSpPr>
          <p:nvPr>
            <p:ph sz="quarter" idx="4"/>
          </p:nvPr>
        </p:nvSpPr>
        <p:spPr>
          <a:xfrm>
            <a:off x="4572000" y="2285992"/>
            <a:ext cx="2071702" cy="2214578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hr-HR" sz="4000" b="1" dirty="0" smtClean="0">
                <a:solidFill>
                  <a:schemeClr val="bg1"/>
                </a:solidFill>
              </a:rPr>
              <a:t>POTIČITE</a:t>
            </a:r>
          </a:p>
          <a:p>
            <a:pPr>
              <a:buNone/>
            </a:pPr>
            <a:r>
              <a:rPr lang="hr-HR" sz="4000" b="1" dirty="0" smtClean="0">
                <a:solidFill>
                  <a:schemeClr val="bg1"/>
                </a:solidFill>
              </a:rPr>
              <a:t>SVOJU</a:t>
            </a:r>
          </a:p>
          <a:p>
            <a:pPr>
              <a:buNone/>
            </a:pPr>
            <a:r>
              <a:rPr lang="hr-HR" sz="4000" b="1" dirty="0" smtClean="0">
                <a:solidFill>
                  <a:schemeClr val="bg1"/>
                </a:solidFill>
              </a:rPr>
              <a:t>DJECU</a:t>
            </a:r>
          </a:p>
          <a:p>
            <a:pPr>
              <a:buNone/>
            </a:pPr>
            <a:r>
              <a:rPr lang="hr-HR" sz="4000" b="1" dirty="0" smtClean="0">
                <a:solidFill>
                  <a:schemeClr val="bg1"/>
                </a:solidFill>
              </a:rPr>
              <a:t> DA</a:t>
            </a:r>
          </a:p>
          <a:p>
            <a:pPr>
              <a:buNone/>
            </a:pPr>
            <a:r>
              <a:rPr lang="hr-HR" sz="4000" b="1" dirty="0" smtClean="0">
                <a:solidFill>
                  <a:schemeClr val="bg1"/>
                </a:solidFill>
              </a:rPr>
              <a:t>SANJAJU.</a:t>
            </a:r>
            <a:endParaRPr lang="en-US" dirty="0">
              <a:solidFill>
                <a:schemeClr val="bg1"/>
              </a:solidFill>
              <a:effectLst>
                <a:glow rad="101600">
                  <a:schemeClr val="accent5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11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4572000" y="1071546"/>
            <a:ext cx="4572000" cy="1108069"/>
          </a:xfrm>
          <a:solidFill>
            <a:srgbClr val="996633"/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hr-HR" sz="1400" b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PORUKE KORISNIKA </a:t>
            </a:r>
          </a:p>
          <a:p>
            <a:pPr algn="ctr"/>
            <a:r>
              <a:rPr lang="hr-HR" sz="1400" b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CENTRA ZA ODVIKAVANJE OD OVISNOSTI MARJANOVAC </a:t>
            </a:r>
          </a:p>
          <a:p>
            <a:pPr algn="ctr"/>
            <a:r>
              <a:rPr lang="hr-HR" sz="1400" b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RODITELJIMA</a:t>
            </a:r>
            <a:endParaRPr lang="en-US" sz="1600" b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13" name="Content Placeholder 12" descr="44.jpg"/>
          <p:cNvPicPr>
            <a:picLocks noGrp="1" noChangeAspect="1"/>
          </p:cNvPicPr>
          <p:nvPr>
            <p:ph sz="half" idx="2"/>
          </p:nvPr>
        </p:nvPicPr>
        <p:blipFill>
          <a:blip r:embed="rId3">
            <a:duotone>
              <a:prstClr val="black"/>
              <a:schemeClr val="accent6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0" y="2250277"/>
            <a:ext cx="4500562" cy="46077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266" name="Rectangle 2"/>
          <p:cNvSpPr>
            <a:spLocks noChangeArrowheads="1"/>
          </p:cNvSpPr>
          <p:nvPr/>
        </p:nvSpPr>
        <p:spPr bwMode="auto">
          <a:xfrm>
            <a:off x="323528" y="2607736"/>
            <a:ext cx="2214546" cy="3785652"/>
          </a:xfrm>
          <a:prstGeom prst="rect">
            <a:avLst/>
          </a:prstGeom>
          <a:solidFill>
            <a:srgbClr val="663300">
              <a:alpha val="31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514350" indent="-514350" fontAlgn="base">
              <a:spcBef>
                <a:spcPct val="0"/>
              </a:spcBef>
              <a:spcAft>
                <a:spcPct val="0"/>
              </a:spcAft>
            </a:pPr>
            <a:r>
              <a:rPr lang="hr-HR" sz="2400" b="1" dirty="0">
                <a:solidFill>
                  <a:schemeClr val="bg1"/>
                </a:solidFill>
              </a:rPr>
              <a:t>NAJVEĆA </a:t>
            </a:r>
            <a:r>
              <a:rPr lang="hr-HR" sz="2400" b="1" dirty="0" smtClean="0">
                <a:solidFill>
                  <a:schemeClr val="bg1"/>
                </a:solidFill>
              </a:rPr>
              <a:t>JE</a:t>
            </a:r>
            <a:endParaRPr lang="en-US" sz="2400" b="1" dirty="0" smtClean="0">
              <a:solidFill>
                <a:schemeClr val="bg1"/>
              </a:solidFill>
            </a:endParaRPr>
          </a:p>
          <a:p>
            <a:pPr marL="514350" indent="-514350" fontAlgn="base">
              <a:spcBef>
                <a:spcPct val="0"/>
              </a:spcBef>
              <a:spcAft>
                <a:spcPct val="0"/>
              </a:spcAft>
            </a:pPr>
            <a:r>
              <a:rPr lang="hr-HR" sz="2400" b="1" dirty="0" smtClean="0">
                <a:solidFill>
                  <a:schemeClr val="bg1"/>
                </a:solidFill>
              </a:rPr>
              <a:t>BORBA SA</a:t>
            </a:r>
            <a:endParaRPr lang="en-US" sz="2400" b="1" dirty="0" smtClean="0">
              <a:solidFill>
                <a:schemeClr val="bg1"/>
              </a:solidFill>
            </a:endParaRPr>
          </a:p>
          <a:p>
            <a:pPr marL="514350" indent="-514350" fontAlgn="base">
              <a:spcBef>
                <a:spcPct val="0"/>
              </a:spcBef>
              <a:spcAft>
                <a:spcPct val="0"/>
              </a:spcAft>
            </a:pPr>
            <a:r>
              <a:rPr lang="hr-HR" sz="2400" b="1" dirty="0" smtClean="0">
                <a:solidFill>
                  <a:schemeClr val="bg1"/>
                </a:solidFill>
              </a:rPr>
              <a:t>SAMIM</a:t>
            </a:r>
            <a:endParaRPr lang="en-US" sz="2400" b="1" dirty="0" smtClean="0">
              <a:solidFill>
                <a:schemeClr val="bg1"/>
              </a:solidFill>
            </a:endParaRPr>
          </a:p>
          <a:p>
            <a:pPr marL="514350" indent="-514350" fontAlgn="base">
              <a:spcBef>
                <a:spcPct val="0"/>
              </a:spcBef>
              <a:spcAft>
                <a:spcPct val="0"/>
              </a:spcAft>
            </a:pPr>
            <a:r>
              <a:rPr lang="hr-HR" sz="2400" b="1" dirty="0" smtClean="0">
                <a:solidFill>
                  <a:schemeClr val="bg1"/>
                </a:solidFill>
              </a:rPr>
              <a:t>SOBOM</a:t>
            </a:r>
            <a:r>
              <a:rPr lang="hr-HR" sz="2400" b="1" dirty="0">
                <a:solidFill>
                  <a:schemeClr val="bg1"/>
                </a:solidFill>
              </a:rPr>
              <a:t>! </a:t>
            </a:r>
            <a:endParaRPr lang="hr-HR" sz="2400" b="1" dirty="0" smtClean="0">
              <a:solidFill>
                <a:schemeClr val="bg1"/>
              </a:solidFill>
            </a:endParaRPr>
          </a:p>
          <a:p>
            <a:pPr marL="514350" indent="-514350" fontAlgn="base">
              <a:spcBef>
                <a:spcPct val="0"/>
              </a:spcBef>
              <a:spcAft>
                <a:spcPct val="0"/>
              </a:spcAft>
            </a:pPr>
            <a:r>
              <a:rPr lang="hr-HR" sz="2400" b="1" dirty="0" smtClean="0">
                <a:solidFill>
                  <a:schemeClr val="bg1"/>
                </a:solidFill>
              </a:rPr>
              <a:t>NE MOŽEŠ</a:t>
            </a:r>
            <a:endParaRPr lang="en-US" sz="2400" b="1" dirty="0" smtClean="0">
              <a:solidFill>
                <a:schemeClr val="bg1"/>
              </a:solidFill>
            </a:endParaRPr>
          </a:p>
          <a:p>
            <a:pPr marL="514350" indent="-514350" fontAlgn="base">
              <a:spcBef>
                <a:spcPct val="0"/>
              </a:spcBef>
              <a:spcAft>
                <a:spcPct val="0"/>
              </a:spcAft>
            </a:pPr>
            <a:r>
              <a:rPr lang="hr-HR" sz="2400" b="1" dirty="0" smtClean="0">
                <a:solidFill>
                  <a:schemeClr val="bg1"/>
                </a:solidFill>
              </a:rPr>
              <a:t>SAM</a:t>
            </a:r>
            <a:r>
              <a:rPr lang="hr-HR" sz="2400" b="1" dirty="0" smtClean="0">
                <a:solidFill>
                  <a:schemeClr val="bg1"/>
                </a:solidFill>
              </a:rPr>
              <a:t>!</a:t>
            </a:r>
          </a:p>
          <a:p>
            <a:pPr marL="514350" indent="-514350" fontAlgn="base">
              <a:spcBef>
                <a:spcPct val="0"/>
              </a:spcBef>
              <a:spcAft>
                <a:spcPct val="0"/>
              </a:spcAft>
            </a:pPr>
            <a:r>
              <a:rPr lang="hr-HR" sz="2400" b="1" dirty="0" smtClean="0">
                <a:solidFill>
                  <a:schemeClr val="bg1"/>
                </a:solidFill>
              </a:rPr>
              <a:t> SAMO</a:t>
            </a:r>
            <a:endParaRPr lang="en-US" sz="2400" b="1" dirty="0" smtClean="0">
              <a:solidFill>
                <a:schemeClr val="bg1"/>
              </a:solidFill>
            </a:endParaRPr>
          </a:p>
          <a:p>
            <a:pPr marL="514350" indent="-514350" fontAlgn="base">
              <a:spcBef>
                <a:spcPct val="0"/>
              </a:spcBef>
              <a:spcAft>
                <a:spcPct val="0"/>
              </a:spcAft>
            </a:pPr>
            <a:r>
              <a:rPr lang="hr-HR" sz="2400" b="1" dirty="0" smtClean="0">
                <a:solidFill>
                  <a:schemeClr val="bg1"/>
                </a:solidFill>
              </a:rPr>
              <a:t>ZAJEDNO </a:t>
            </a:r>
            <a:endParaRPr lang="hr-HR" sz="2400" b="1" dirty="0" smtClean="0">
              <a:solidFill>
                <a:schemeClr val="bg1"/>
              </a:solidFill>
            </a:endParaRPr>
          </a:p>
          <a:p>
            <a:pPr marL="514350" indent="-514350" fontAlgn="base">
              <a:spcBef>
                <a:spcPct val="0"/>
              </a:spcBef>
              <a:spcAft>
                <a:spcPct val="0"/>
              </a:spcAft>
            </a:pPr>
            <a:r>
              <a:rPr lang="hr-HR" sz="2400" b="1" dirty="0" smtClean="0">
                <a:solidFill>
                  <a:schemeClr val="bg1"/>
                </a:solidFill>
              </a:rPr>
              <a:t>MI</a:t>
            </a:r>
            <a:r>
              <a:rPr lang="bs-Latn-BA" sz="2400" b="1" dirty="0">
                <a:solidFill>
                  <a:schemeClr val="bg1"/>
                </a:solidFill>
              </a:rPr>
              <a:t> </a:t>
            </a:r>
            <a:r>
              <a:rPr lang="hr-HR" sz="2400" b="1" dirty="0" smtClean="0">
                <a:solidFill>
                  <a:schemeClr val="bg1"/>
                </a:solidFill>
              </a:rPr>
              <a:t>SMO </a:t>
            </a:r>
            <a:endParaRPr lang="en-US" sz="2400" b="1" dirty="0" smtClean="0">
              <a:solidFill>
                <a:schemeClr val="bg1"/>
              </a:solidFill>
            </a:endParaRPr>
          </a:p>
          <a:p>
            <a:pPr marL="514350" indent="-514350"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dirty="0" smtClean="0">
                <a:solidFill>
                  <a:schemeClr val="bg1"/>
                </a:solidFill>
              </a:rPr>
              <a:t>POBJEDNICI</a:t>
            </a:r>
            <a:r>
              <a:rPr lang="hr-HR" sz="2400" b="1" dirty="0" smtClean="0">
                <a:solidFill>
                  <a:schemeClr val="bg1"/>
                </a:solidFill>
              </a:rPr>
              <a:t>.</a:t>
            </a:r>
            <a:endParaRPr lang="en-US" sz="2600" dirty="0">
              <a:solidFill>
                <a:schemeClr val="bg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092280" y="4797152"/>
            <a:ext cx="171448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hr-HR" sz="2800" b="1" dirty="0" smtClean="0">
                <a:solidFill>
                  <a:schemeClr val="bg1"/>
                </a:solidFill>
              </a:rPr>
              <a:t>NE DAJTE IM </a:t>
            </a:r>
          </a:p>
          <a:p>
            <a:pPr algn="ctr">
              <a:buNone/>
            </a:pPr>
            <a:r>
              <a:rPr lang="hr-HR" sz="2800" b="1" dirty="0" smtClean="0">
                <a:solidFill>
                  <a:schemeClr val="bg1"/>
                </a:solidFill>
              </a:rPr>
              <a:t>DA SANJARE.</a:t>
            </a:r>
            <a:endParaRPr lang="en-US" sz="2800" dirty="0">
              <a:solidFill>
                <a:schemeClr val="bg1"/>
              </a:solidFill>
              <a:effectLst>
                <a:glow rad="101600">
                  <a:schemeClr val="accent5">
                    <a:satMod val="175000"/>
                    <a:alpha val="40000"/>
                  </a:schemeClr>
                </a:glo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4572000" y="2143116"/>
            <a:ext cx="4572000" cy="4714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267" name="Picture 3" descr="C:\Documents and Settings\Mare\My Documents\My Pictures\57.jpg"/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 bwMode="auto">
          <a:xfrm>
            <a:off x="0" y="2143116"/>
            <a:ext cx="4714876" cy="47148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US" sz="3200" b="1" dirty="0" smtClean="0"/>
              <a:t>MJESEC BORBE PROTIV OVISNOSTI </a:t>
            </a:r>
            <a:r>
              <a:rPr lang="hr-HR" sz="3200" b="1" dirty="0" smtClean="0"/>
              <a:t/>
            </a:r>
            <a:br>
              <a:rPr lang="hr-HR" sz="3200" b="1" dirty="0" smtClean="0"/>
            </a:br>
            <a:r>
              <a:rPr lang="en-US" sz="3200" b="1" dirty="0" smtClean="0"/>
              <a:t>15.11. </a:t>
            </a:r>
            <a:r>
              <a:rPr lang="hr-HR" sz="3200" b="1" dirty="0" smtClean="0"/>
              <a:t>-</a:t>
            </a:r>
            <a:r>
              <a:rPr lang="en-US" sz="3200" b="1" dirty="0" smtClean="0"/>
              <a:t> 15. 12</a:t>
            </a:r>
            <a:r>
              <a:rPr lang="hr-HR" sz="3200" b="1" dirty="0" smtClean="0"/>
              <a:t>. </a:t>
            </a:r>
            <a:endParaRPr lang="en-US" sz="3200" b="1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>
          <a:xfrm>
            <a:off x="0" y="1071546"/>
            <a:ext cx="4497388" cy="1108069"/>
          </a:xfrm>
          <a:solidFill>
            <a:schemeClr val="accent1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hr-HR" sz="1400" b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PORUKE KORISNIKA </a:t>
            </a:r>
          </a:p>
          <a:p>
            <a:pPr algn="ctr"/>
            <a:r>
              <a:rPr lang="hr-HR" sz="1400" b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CENTRA ZA ODVIKAVANJE OD OVISNOSTI</a:t>
            </a:r>
            <a:r>
              <a:rPr lang="en-US" sz="1400" b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hr-HR" sz="1400" b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MARJANOVAC </a:t>
            </a:r>
          </a:p>
          <a:p>
            <a:pPr algn="ctr"/>
            <a:r>
              <a:rPr lang="hr-HR" sz="1400" b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MLADIMA</a:t>
            </a:r>
            <a:endParaRPr lang="en-US" sz="1400" b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0" name="Content Placeholder 9"/>
          <p:cNvSpPr>
            <a:spLocks noGrp="1"/>
          </p:cNvSpPr>
          <p:nvPr>
            <p:ph sz="quarter" idx="4"/>
          </p:nvPr>
        </p:nvSpPr>
        <p:spPr>
          <a:xfrm>
            <a:off x="4713178" y="3645024"/>
            <a:ext cx="4572000" cy="2928934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hr-HR" b="1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PREVELIK JE TERET </a:t>
            </a:r>
            <a:endParaRPr lang="en-US" b="1" dirty="0" smtClean="0">
              <a:solidFill>
                <a:schemeClr val="accent1">
                  <a:lumMod val="20000"/>
                  <a:lumOff val="80000"/>
                </a:schemeClr>
              </a:solidFill>
            </a:endParaRPr>
          </a:p>
          <a:p>
            <a:pPr algn="ctr">
              <a:buNone/>
            </a:pPr>
            <a:r>
              <a:rPr lang="hr-HR" b="1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OSTVARIVANJE </a:t>
            </a:r>
            <a:endParaRPr lang="en-US" b="1" dirty="0" smtClean="0">
              <a:solidFill>
                <a:schemeClr val="accent1">
                  <a:lumMod val="20000"/>
                  <a:lumOff val="80000"/>
                </a:schemeClr>
              </a:solidFill>
            </a:endParaRPr>
          </a:p>
          <a:p>
            <a:pPr algn="ctr">
              <a:buNone/>
            </a:pPr>
            <a:r>
              <a:rPr lang="hr-HR" b="1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„TUĐIH“ AMBICIJA. </a:t>
            </a:r>
            <a:endParaRPr lang="en-US" b="1" dirty="0" smtClean="0">
              <a:solidFill>
                <a:schemeClr val="accent1">
                  <a:lumMod val="20000"/>
                  <a:lumOff val="80000"/>
                </a:schemeClr>
              </a:solidFill>
            </a:endParaRPr>
          </a:p>
          <a:p>
            <a:pPr algn="ctr">
              <a:buNone/>
            </a:pPr>
            <a:r>
              <a:rPr lang="hr-HR" b="1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MLADA OSOBA SE </a:t>
            </a:r>
            <a:endParaRPr lang="en-US" b="1" dirty="0" smtClean="0">
              <a:solidFill>
                <a:schemeClr val="accent1">
                  <a:lumMod val="20000"/>
                  <a:lumOff val="80000"/>
                </a:schemeClr>
              </a:solidFill>
            </a:endParaRPr>
          </a:p>
          <a:p>
            <a:pPr algn="ctr">
              <a:buNone/>
            </a:pPr>
            <a:r>
              <a:rPr lang="hr-HR" b="1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VRLO LAKO MOŽE </a:t>
            </a:r>
            <a:endParaRPr lang="en-US" b="1" dirty="0" smtClean="0">
              <a:solidFill>
                <a:schemeClr val="accent1">
                  <a:lumMod val="20000"/>
                  <a:lumOff val="80000"/>
                </a:schemeClr>
              </a:solidFill>
            </a:endParaRPr>
          </a:p>
          <a:p>
            <a:pPr algn="ctr">
              <a:buNone/>
            </a:pPr>
            <a:r>
              <a:rPr lang="hr-HR" b="1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SLOMITI POD </a:t>
            </a:r>
            <a:endParaRPr lang="en-US" b="1" dirty="0" smtClean="0">
              <a:solidFill>
                <a:schemeClr val="accent1">
                  <a:lumMod val="20000"/>
                  <a:lumOff val="80000"/>
                </a:schemeClr>
              </a:solidFill>
            </a:endParaRPr>
          </a:p>
          <a:p>
            <a:pPr algn="ctr">
              <a:buNone/>
            </a:pPr>
            <a:r>
              <a:rPr lang="hr-HR" b="1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TIM TERETOM.</a:t>
            </a:r>
            <a:endParaRPr lang="en-US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1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4572000" y="1071546"/>
            <a:ext cx="4572000" cy="1108069"/>
          </a:xfrm>
          <a:solidFill>
            <a:schemeClr val="accent1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hr-HR" sz="1400" b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PORUKE KORISNIKA </a:t>
            </a:r>
          </a:p>
          <a:p>
            <a:pPr algn="ctr"/>
            <a:r>
              <a:rPr lang="hr-HR" sz="1400" b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CENTRA ZA ODVIKAVANJE OD OVISNOSTI </a:t>
            </a:r>
            <a:r>
              <a:rPr lang="en-US" sz="1400" b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hr-HR" sz="1400" b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MARJANOVAC </a:t>
            </a:r>
          </a:p>
          <a:p>
            <a:pPr algn="ctr"/>
            <a:r>
              <a:rPr lang="hr-HR" sz="1400" b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RODITELJIMA</a:t>
            </a:r>
            <a:endParaRPr lang="en-US" sz="1600" b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28673" name="Rectangle 1"/>
          <p:cNvSpPr>
            <a:spLocks noGrp="1" noChangeArrowheads="1"/>
          </p:cNvSpPr>
          <p:nvPr>
            <p:ph sz="half" idx="2"/>
          </p:nvPr>
        </p:nvSpPr>
        <p:spPr bwMode="auto">
          <a:xfrm>
            <a:off x="428596" y="2357430"/>
            <a:ext cx="3350597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r-HR" sz="20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Comic Sans MS" pitchFamily="66" charset="0"/>
                <a:ea typeface="Times New Roman" pitchFamily="18" charset="0"/>
              </a:rPr>
              <a:t>ŽELIMO DA UZIMAMO! </a:t>
            </a:r>
            <a:endParaRPr kumimoji="0" lang="en-US" sz="2000" b="1" i="0" u="none" strike="noStrike" cap="none" normalizeH="0" baseline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latin typeface="Comic Sans MS" pitchFamily="66" charset="0"/>
              <a:ea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r-HR" sz="20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Comic Sans MS" pitchFamily="66" charset="0"/>
                <a:ea typeface="Times New Roman" pitchFamily="18" charset="0"/>
              </a:rPr>
              <a:t>ŽELIMO DA DAJEMO! </a:t>
            </a:r>
            <a:endParaRPr kumimoji="0" lang="en-US" sz="2000" b="1" i="0" u="none" strike="noStrike" cap="none" normalizeH="0" baseline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latin typeface="Comic Sans MS" pitchFamily="66" charset="0"/>
              <a:ea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r-HR" sz="20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Comic Sans MS" pitchFamily="66" charset="0"/>
                <a:ea typeface="Times New Roman" pitchFamily="18" charset="0"/>
              </a:rPr>
              <a:t>ŽELIMO DAN! </a:t>
            </a:r>
            <a:endParaRPr kumimoji="0" lang="en-US" sz="2000" b="1" i="0" u="none" strike="noStrike" cap="none" normalizeH="0" baseline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latin typeface="Comic Sans MS" pitchFamily="66" charset="0"/>
              <a:ea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r-HR" sz="20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Comic Sans MS" pitchFamily="66" charset="0"/>
                <a:ea typeface="Times New Roman" pitchFamily="18" charset="0"/>
              </a:rPr>
              <a:t>ŽELIMO NOĆ! </a:t>
            </a:r>
            <a:endParaRPr kumimoji="0" lang="en-US" sz="2000" b="1" i="0" u="none" strike="noStrike" cap="none" normalizeH="0" baseline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latin typeface="Comic Sans MS" pitchFamily="66" charset="0"/>
              <a:ea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r-HR" sz="20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Comic Sans MS" pitchFamily="66" charset="0"/>
                <a:ea typeface="Times New Roman" pitchFamily="18" charset="0"/>
              </a:rPr>
              <a:t>ŽELIMO ZDRAV ŽIVOT!</a:t>
            </a:r>
            <a:endParaRPr kumimoji="0" lang="hr-HR" sz="2800" b="0" i="0" u="none" strike="noStrike" cap="none" normalizeH="0" baseline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US" sz="3200" b="1" dirty="0" smtClean="0"/>
              <a:t>MJESEC BORBE PROTIV OVISNOSTI </a:t>
            </a:r>
            <a:r>
              <a:rPr lang="hr-HR" sz="3200" b="1" dirty="0" smtClean="0"/>
              <a:t/>
            </a:r>
            <a:br>
              <a:rPr lang="hr-HR" sz="3200" b="1" dirty="0" smtClean="0"/>
            </a:br>
            <a:r>
              <a:rPr lang="en-US" sz="3200" b="1" dirty="0" smtClean="0"/>
              <a:t>15.11. </a:t>
            </a:r>
            <a:r>
              <a:rPr lang="hr-HR" sz="3200" b="1" dirty="0" smtClean="0"/>
              <a:t>-</a:t>
            </a:r>
            <a:r>
              <a:rPr lang="en-US" sz="3200" b="1" dirty="0" smtClean="0"/>
              <a:t> 15. 12</a:t>
            </a:r>
            <a:r>
              <a:rPr lang="hr-HR" sz="3200" b="1" dirty="0" smtClean="0"/>
              <a:t>. </a:t>
            </a:r>
            <a:endParaRPr lang="en-US" sz="3200" b="1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>
          <a:xfrm>
            <a:off x="0" y="1071546"/>
            <a:ext cx="4497388" cy="1108069"/>
          </a:xfrm>
          <a:solidFill>
            <a:schemeClr val="accent4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hr-HR" sz="14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PORUKE KORISNIKA </a:t>
            </a:r>
          </a:p>
          <a:p>
            <a:pPr algn="ctr"/>
            <a:r>
              <a:rPr lang="hr-HR" sz="14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CENTRA ZA ODVIKAVANJE OD OVISNOSTI MARJANOVAC </a:t>
            </a:r>
          </a:p>
          <a:p>
            <a:pPr algn="ctr"/>
            <a:r>
              <a:rPr lang="hr-HR" sz="14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MLADIMA</a:t>
            </a:r>
            <a:endParaRPr lang="en-US" sz="1400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1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4572000" y="1071546"/>
            <a:ext cx="4572000" cy="1108069"/>
          </a:xfrm>
          <a:solidFill>
            <a:schemeClr val="accent4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hr-HR" sz="14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PORUKE KORISNIKA </a:t>
            </a:r>
          </a:p>
          <a:p>
            <a:pPr algn="ctr"/>
            <a:r>
              <a:rPr lang="hr-HR" sz="14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CENTRA ZA ODVIKAVANJE OD OVISNOSTI MARJANOVAC </a:t>
            </a:r>
          </a:p>
          <a:p>
            <a:pPr algn="ctr"/>
            <a:r>
              <a:rPr lang="hr-HR" sz="14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RODITELJIMA</a:t>
            </a:r>
            <a:endParaRPr lang="en-US" sz="1600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27650" name="Picture 2" descr="F:\Amata Backup 1\backup\New Folder\My Documents\Images\My photos\Fotografija-0049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duotone>
              <a:prstClr val="black"/>
              <a:schemeClr val="accent4">
                <a:tint val="45000"/>
                <a:satMod val="400000"/>
              </a:schemeClr>
            </a:duotone>
            <a:lum contrast="40000"/>
          </a:blip>
          <a:srcRect/>
          <a:stretch>
            <a:fillRect/>
          </a:stretch>
        </p:blipFill>
        <p:spPr bwMode="auto">
          <a:xfrm>
            <a:off x="0" y="2300272"/>
            <a:ext cx="4497388" cy="4557728"/>
          </a:xfrm>
          <a:prstGeom prst="rect">
            <a:avLst/>
          </a:prstGeom>
          <a:noFill/>
        </p:spPr>
      </p:pic>
      <p:sp>
        <p:nvSpPr>
          <p:cNvPr id="11266" name="Rectangle 2"/>
          <p:cNvSpPr>
            <a:spLocks noChangeArrowheads="1"/>
          </p:cNvSpPr>
          <p:nvPr/>
        </p:nvSpPr>
        <p:spPr bwMode="auto">
          <a:xfrm>
            <a:off x="0" y="5214950"/>
            <a:ext cx="4429124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514350" indent="-514350"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solidFill>
                  <a:schemeClr val="bg1"/>
                </a:solidFill>
              </a:rPr>
              <a:t>VJERUJTE SVOJIM RODITELJIMA. </a:t>
            </a:r>
          </a:p>
          <a:p>
            <a:pPr marL="514350" indent="-514350" algn="ctr" fontAlgn="base">
              <a:spcBef>
                <a:spcPct val="0"/>
              </a:spcBef>
              <a:spcAft>
                <a:spcPct val="0"/>
              </a:spcAft>
            </a:pPr>
            <a:r>
              <a:rPr lang="hr-HR" b="1" dirty="0" smtClean="0">
                <a:solidFill>
                  <a:schemeClr val="bg1"/>
                </a:solidFill>
              </a:rPr>
              <a:t>MA KAKVI GOD</a:t>
            </a:r>
          </a:p>
          <a:p>
            <a:pPr marL="514350" indent="-514350" algn="ctr" fontAlgn="base">
              <a:spcBef>
                <a:spcPct val="0"/>
              </a:spcBef>
              <a:spcAft>
                <a:spcPct val="0"/>
              </a:spcAft>
            </a:pPr>
            <a:r>
              <a:rPr lang="hr-HR" b="1" dirty="0" smtClean="0">
                <a:solidFill>
                  <a:schemeClr val="bg1"/>
                </a:solidFill>
              </a:rPr>
              <a:t> VAM SE </a:t>
            </a:r>
            <a:r>
              <a:rPr lang="hr-HR" b="1" dirty="0" smtClean="0">
                <a:solidFill>
                  <a:schemeClr val="bg1"/>
                </a:solidFill>
              </a:rPr>
              <a:t>ČINILI</a:t>
            </a:r>
            <a:endParaRPr lang="hr-HR" b="1" dirty="0" smtClean="0">
              <a:solidFill>
                <a:schemeClr val="bg1"/>
              </a:solidFill>
            </a:endParaRPr>
          </a:p>
          <a:p>
            <a:pPr marL="514350" indent="-514350"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solidFill>
                  <a:schemeClr val="bg1"/>
                </a:solidFill>
              </a:rPr>
              <a:t>NITKO VAM DRUGI </a:t>
            </a:r>
            <a:endParaRPr lang="hr-HR" b="1" dirty="0" smtClean="0">
              <a:solidFill>
                <a:schemeClr val="bg1"/>
              </a:solidFill>
            </a:endParaRPr>
          </a:p>
          <a:p>
            <a:pPr marL="514350" indent="-514350"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solidFill>
                  <a:schemeClr val="bg1"/>
                </a:solidFill>
              </a:rPr>
              <a:t>TO NE MO</a:t>
            </a:r>
            <a:r>
              <a:rPr lang="hr-HR" b="1" dirty="0" smtClean="0">
                <a:solidFill>
                  <a:schemeClr val="bg1"/>
                </a:solidFill>
              </a:rPr>
              <a:t>Ž</a:t>
            </a:r>
            <a:r>
              <a:rPr lang="en-US" b="1" dirty="0" smtClean="0">
                <a:solidFill>
                  <a:schemeClr val="bg1"/>
                </a:solidFill>
              </a:rPr>
              <a:t>E </a:t>
            </a:r>
            <a:r>
              <a:rPr lang="en-US" b="1" dirty="0" smtClean="0">
                <a:solidFill>
                  <a:schemeClr val="bg1"/>
                </a:solidFill>
              </a:rPr>
              <a:t>BITI</a:t>
            </a:r>
            <a:r>
              <a:rPr lang="bs-Latn-BA" b="1" dirty="0" smtClean="0">
                <a:solidFill>
                  <a:schemeClr val="bg1"/>
                </a:solidFill>
              </a:rPr>
              <a:t>.</a:t>
            </a:r>
            <a:endParaRPr lang="en-US" sz="2000" dirty="0">
              <a:solidFill>
                <a:schemeClr val="bg1"/>
              </a:solidFill>
            </a:endParaRPr>
          </a:p>
        </p:txBody>
      </p:sp>
      <p:pic>
        <p:nvPicPr>
          <p:cNvPr id="27651" name="Picture 3" descr="F:\Amata Backup 1\backup\New Folder\My Documents\Amata A\Nove slike\Slike\Picture1.jpg"/>
          <p:cNvPicPr>
            <a:picLocks noChangeAspect="1" noChangeArrowheads="1"/>
          </p:cNvPicPr>
          <p:nvPr/>
        </p:nvPicPr>
        <p:blipFill>
          <a:blip r:embed="rId3">
            <a:lum bright="-40000" contrast="-40000"/>
          </a:blip>
          <a:srcRect/>
          <a:stretch>
            <a:fillRect/>
          </a:stretch>
        </p:blipFill>
        <p:spPr bwMode="auto">
          <a:xfrm>
            <a:off x="4500563" y="2285992"/>
            <a:ext cx="4643437" cy="4572008"/>
          </a:xfrm>
          <a:prstGeom prst="rect">
            <a:avLst/>
          </a:prstGeom>
          <a:noFill/>
        </p:spPr>
      </p:pic>
      <p:sp>
        <p:nvSpPr>
          <p:cNvPr id="10" name="Content Placeholder 9"/>
          <p:cNvSpPr>
            <a:spLocks noGrp="1"/>
          </p:cNvSpPr>
          <p:nvPr>
            <p:ph sz="quarter" idx="4"/>
          </p:nvPr>
        </p:nvSpPr>
        <p:spPr>
          <a:xfrm>
            <a:off x="4716016" y="2357430"/>
            <a:ext cx="1785950" cy="2857520"/>
          </a:xfrm>
        </p:spPr>
        <p:txBody>
          <a:bodyPr>
            <a:normAutofit fontScale="40000" lnSpcReduction="20000"/>
          </a:bodyPr>
          <a:lstStyle/>
          <a:p>
            <a:pPr>
              <a:lnSpc>
                <a:spcPct val="120000"/>
              </a:lnSpc>
              <a:buNone/>
            </a:pPr>
            <a:r>
              <a:rPr lang="hr-HR" sz="4500" b="1" dirty="0" smtClean="0">
                <a:solidFill>
                  <a:schemeClr val="bg1"/>
                </a:solidFill>
              </a:rPr>
              <a:t>IZBJEGAVAJTE</a:t>
            </a:r>
            <a:endParaRPr lang="en-US" sz="4500" b="1" dirty="0" smtClean="0">
              <a:solidFill>
                <a:schemeClr val="bg1"/>
              </a:solidFill>
            </a:endParaRPr>
          </a:p>
          <a:p>
            <a:pPr>
              <a:lnSpc>
                <a:spcPct val="120000"/>
              </a:lnSpc>
              <a:buNone/>
            </a:pPr>
            <a:r>
              <a:rPr lang="en-US" sz="4500" b="1" dirty="0" smtClean="0">
                <a:solidFill>
                  <a:schemeClr val="bg1"/>
                </a:solidFill>
              </a:rPr>
              <a:t> </a:t>
            </a:r>
            <a:r>
              <a:rPr lang="hr-HR" sz="4500" b="1" dirty="0" smtClean="0">
                <a:solidFill>
                  <a:schemeClr val="bg1"/>
                </a:solidFill>
              </a:rPr>
              <a:t>PRETJERANU</a:t>
            </a:r>
            <a:endParaRPr lang="en-US" sz="4500" b="1" dirty="0" smtClean="0">
              <a:solidFill>
                <a:schemeClr val="bg1"/>
              </a:solidFill>
            </a:endParaRPr>
          </a:p>
          <a:p>
            <a:pPr>
              <a:lnSpc>
                <a:spcPct val="120000"/>
              </a:lnSpc>
              <a:buNone/>
            </a:pPr>
            <a:r>
              <a:rPr lang="hr-HR" sz="4500" b="1" dirty="0" smtClean="0">
                <a:solidFill>
                  <a:schemeClr val="bg1"/>
                </a:solidFill>
              </a:rPr>
              <a:t>STROGOST </a:t>
            </a:r>
            <a:endParaRPr lang="en-US" sz="4500" b="1" dirty="0" smtClean="0">
              <a:solidFill>
                <a:schemeClr val="bg1"/>
              </a:solidFill>
            </a:endParaRPr>
          </a:p>
          <a:p>
            <a:pPr>
              <a:lnSpc>
                <a:spcPct val="120000"/>
              </a:lnSpc>
              <a:buNone/>
            </a:pPr>
            <a:r>
              <a:rPr lang="hr-HR" sz="4500" b="1" dirty="0" smtClean="0">
                <a:solidFill>
                  <a:schemeClr val="bg1"/>
                </a:solidFill>
              </a:rPr>
              <a:t>ALI NE</a:t>
            </a:r>
            <a:r>
              <a:rPr lang="en-US" sz="4500" b="1" dirty="0" smtClean="0">
                <a:solidFill>
                  <a:schemeClr val="bg1"/>
                </a:solidFill>
              </a:rPr>
              <a:t> </a:t>
            </a:r>
          </a:p>
          <a:p>
            <a:pPr>
              <a:lnSpc>
                <a:spcPct val="120000"/>
              </a:lnSpc>
              <a:buNone/>
            </a:pPr>
            <a:r>
              <a:rPr lang="hr-HR" sz="4500" b="1" dirty="0" smtClean="0">
                <a:solidFill>
                  <a:schemeClr val="bg1"/>
                </a:solidFill>
              </a:rPr>
              <a:t>POPUŠTAJTE.</a:t>
            </a:r>
            <a:endParaRPr lang="en-US" sz="4500" b="1" dirty="0" smtClean="0">
              <a:solidFill>
                <a:schemeClr val="bg1"/>
              </a:solidFill>
            </a:endParaRPr>
          </a:p>
          <a:p>
            <a:pPr>
              <a:lnSpc>
                <a:spcPct val="120000"/>
              </a:lnSpc>
              <a:buNone/>
            </a:pPr>
            <a:r>
              <a:rPr lang="hr-HR" sz="4500" b="1" dirty="0" smtClean="0">
                <a:solidFill>
                  <a:schemeClr val="bg1"/>
                </a:solidFill>
              </a:rPr>
              <a:t>NAUČITE </a:t>
            </a:r>
            <a:r>
              <a:rPr lang="hr-HR" sz="4500" b="1" dirty="0" smtClean="0">
                <a:solidFill>
                  <a:schemeClr val="bg1"/>
                </a:solidFill>
              </a:rPr>
              <a:t>BITI</a:t>
            </a:r>
            <a:endParaRPr lang="en-US" sz="4500" b="1" dirty="0" smtClean="0">
              <a:solidFill>
                <a:schemeClr val="bg1"/>
              </a:solidFill>
            </a:endParaRPr>
          </a:p>
          <a:p>
            <a:pPr>
              <a:lnSpc>
                <a:spcPct val="120000"/>
              </a:lnSpc>
              <a:buNone/>
            </a:pPr>
            <a:r>
              <a:rPr lang="hr-HR" sz="4500" b="1" dirty="0" smtClean="0">
                <a:solidFill>
                  <a:schemeClr val="bg1"/>
                </a:solidFill>
              </a:rPr>
              <a:t>DOSLJEDNI.</a:t>
            </a:r>
            <a:endParaRPr lang="en-US" sz="3200" dirty="0" smtClean="0">
              <a:solidFill>
                <a:schemeClr val="bg1"/>
              </a:solidFill>
            </a:endParaRPr>
          </a:p>
          <a:p>
            <a:pPr>
              <a:lnSpc>
                <a:spcPct val="120000"/>
              </a:lnSpc>
              <a:buNone/>
            </a:pPr>
            <a:r>
              <a:rPr lang="en-US" b="1" dirty="0" smtClean="0">
                <a:solidFill>
                  <a:srgbClr val="660033"/>
                </a:solidFill>
              </a:rPr>
              <a:t> </a:t>
            </a:r>
            <a:endParaRPr lang="en-US" dirty="0">
              <a:solidFill>
                <a:srgbClr val="660033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chemeClr val="tx1">
              <a:lumMod val="65000"/>
              <a:lumOff val="35000"/>
            </a:schemeClr>
          </a:solid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US" sz="3200" b="1" dirty="0" smtClean="0"/>
              <a:t>MJESEC BORBE PROTIV OVISNOSTI </a:t>
            </a:r>
            <a:r>
              <a:rPr lang="hr-HR" sz="3200" b="1" dirty="0" smtClean="0"/>
              <a:t/>
            </a:r>
            <a:br>
              <a:rPr lang="hr-HR" sz="3200" b="1" dirty="0" smtClean="0"/>
            </a:br>
            <a:r>
              <a:rPr lang="en-US" sz="3200" b="1" dirty="0" smtClean="0"/>
              <a:t>15.11. </a:t>
            </a:r>
            <a:r>
              <a:rPr lang="hr-HR" sz="3200" b="1" dirty="0" smtClean="0"/>
              <a:t>-</a:t>
            </a:r>
            <a:r>
              <a:rPr lang="en-US" sz="3200" b="1" dirty="0" smtClean="0"/>
              <a:t> 15. 12</a:t>
            </a:r>
            <a:r>
              <a:rPr lang="hr-HR" sz="3200" b="1" dirty="0" smtClean="0"/>
              <a:t>. </a:t>
            </a:r>
            <a:endParaRPr lang="en-US" sz="3200" b="1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>
          <a:xfrm>
            <a:off x="0" y="1071546"/>
            <a:ext cx="4497388" cy="1108069"/>
          </a:xfrm>
          <a:solidFill>
            <a:schemeClr val="tx1">
              <a:lumMod val="75000"/>
              <a:lumOff val="25000"/>
            </a:schemeClr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hr-HR" sz="1400" dirty="0" smtClean="0">
                <a:ln/>
                <a:solidFill>
                  <a:schemeClr val="bg1"/>
                </a:solidFill>
              </a:rPr>
              <a:t>PORUKE KORISNIKA </a:t>
            </a:r>
          </a:p>
          <a:p>
            <a:pPr algn="ctr"/>
            <a:r>
              <a:rPr lang="hr-HR" sz="1400" dirty="0" smtClean="0">
                <a:ln/>
                <a:solidFill>
                  <a:schemeClr val="bg1"/>
                </a:solidFill>
              </a:rPr>
              <a:t> CENTRA ZA ODVIKAVANJE OD OVISNOSTI MARJANOVAC </a:t>
            </a:r>
          </a:p>
          <a:p>
            <a:pPr algn="ctr"/>
            <a:r>
              <a:rPr lang="hr-HR" sz="1400" dirty="0" smtClean="0">
                <a:ln/>
                <a:solidFill>
                  <a:schemeClr val="bg1"/>
                </a:solidFill>
              </a:rPr>
              <a:t>MLADIMA</a:t>
            </a:r>
            <a:endParaRPr lang="en-US" sz="1400" dirty="0">
              <a:ln/>
              <a:solidFill>
                <a:schemeClr val="bg1"/>
              </a:solidFill>
            </a:endParaRPr>
          </a:p>
        </p:txBody>
      </p:sp>
      <p:sp>
        <p:nvSpPr>
          <p:cNvPr id="11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4572000" y="1071546"/>
            <a:ext cx="4572000" cy="1108069"/>
          </a:xfrm>
          <a:solidFill>
            <a:schemeClr val="tx1">
              <a:lumMod val="75000"/>
              <a:lumOff val="25000"/>
            </a:schemeClr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hr-HR" sz="1400" dirty="0" smtClean="0">
                <a:ln/>
                <a:solidFill>
                  <a:schemeClr val="bg1"/>
                </a:solidFill>
              </a:rPr>
              <a:t>PORUKE KORISNIKA </a:t>
            </a:r>
          </a:p>
          <a:p>
            <a:pPr algn="ctr"/>
            <a:r>
              <a:rPr lang="hr-HR" sz="1400" dirty="0" smtClean="0">
                <a:ln/>
                <a:solidFill>
                  <a:schemeClr val="bg1"/>
                </a:solidFill>
              </a:rPr>
              <a:t> CENTRA ZA ODVIKAVANJE OD OVISNOSTI MARJANOVAC </a:t>
            </a:r>
          </a:p>
          <a:p>
            <a:pPr algn="ctr"/>
            <a:r>
              <a:rPr lang="hr-HR" sz="1400" dirty="0" smtClean="0">
                <a:ln/>
                <a:solidFill>
                  <a:schemeClr val="bg1"/>
                </a:solidFill>
              </a:rPr>
              <a:t>RODITELJIMA</a:t>
            </a:r>
            <a:endParaRPr lang="en-US" sz="1600" dirty="0">
              <a:ln/>
              <a:solidFill>
                <a:schemeClr val="bg1"/>
              </a:solidFill>
            </a:endParaRPr>
          </a:p>
        </p:txBody>
      </p:sp>
      <p:pic>
        <p:nvPicPr>
          <p:cNvPr id="18" name="Picture 2" descr="C:\Documents and Settings\Mare\My Documents\My Pictures\32.jpg"/>
          <p:cNvPicPr>
            <a:picLocks noChangeAspect="1" noChangeArrowheads="1"/>
          </p:cNvPicPr>
          <p:nvPr/>
        </p:nvPicPr>
        <p:blipFill>
          <a:blip r:embed="rId2">
            <a:lum bright="20000"/>
          </a:blip>
          <a:srcRect/>
          <a:stretch>
            <a:fillRect/>
          </a:stretch>
        </p:blipFill>
        <p:spPr bwMode="auto">
          <a:xfrm>
            <a:off x="0" y="2214554"/>
            <a:ext cx="4500562" cy="4643446"/>
          </a:xfrm>
          <a:prstGeom prst="rect">
            <a:avLst/>
          </a:prstGeom>
          <a:noFill/>
        </p:spPr>
      </p:pic>
      <p:sp>
        <p:nvSpPr>
          <p:cNvPr id="26631" name="Rectangle 7"/>
          <p:cNvSpPr>
            <a:spLocks noChangeArrowheads="1"/>
          </p:cNvSpPr>
          <p:nvPr/>
        </p:nvSpPr>
        <p:spPr bwMode="auto">
          <a:xfrm>
            <a:off x="0" y="2214554"/>
            <a:ext cx="4071934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r-HR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</a:rPr>
              <a:t> </a:t>
            </a:r>
            <a:r>
              <a:rPr kumimoji="0" lang="hr-HR" sz="2400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</a:rPr>
              <a:t>POSVETITE SE USPJEHU</a:t>
            </a:r>
            <a:r>
              <a:rPr kumimoji="0" lang="hr-HR" sz="2400" b="1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</a:rPr>
              <a:t> - Š</a:t>
            </a:r>
            <a:r>
              <a:rPr kumimoji="0" lang="hr-HR" sz="2400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</a:rPr>
              <a:t>KOLSKOM,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r-HR" sz="2400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</a:rPr>
              <a:t>SPORTSKOM, MUZIČKOM…</a:t>
            </a:r>
            <a:endParaRPr kumimoji="0" lang="en-US" sz="2400" b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r-HR" sz="2400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</a:rPr>
              <a:t>BUDITE SVOJI </a:t>
            </a:r>
            <a:endParaRPr kumimoji="0" lang="hr-HR" sz="2400" b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r-HR" sz="2400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</a:rPr>
              <a:t>NA </a:t>
            </a:r>
            <a:r>
              <a:rPr kumimoji="0" lang="hr-HR" sz="2400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</a:rPr>
              <a:t>KVALITETAN NAČIN!</a:t>
            </a:r>
            <a:endParaRPr kumimoji="0" lang="hr-HR" sz="2400" b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p:pic>
        <p:nvPicPr>
          <p:cNvPr id="26632" name="Picture 8" descr="F:\Amata Backup 1\Desktop -LAPTOP\My photos 2\Fotografija-0051.jpg"/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chemeClr val="bg2">
                <a:lumMod val="50000"/>
                <a:tint val="45000"/>
                <a:satMod val="400000"/>
              </a:schemeClr>
            </a:duotone>
            <a:lum bright="20000" contrast="-10000"/>
          </a:blip>
          <a:srcRect/>
          <a:stretch>
            <a:fillRect/>
          </a:stretch>
        </p:blipFill>
        <p:spPr bwMode="auto">
          <a:xfrm>
            <a:off x="4572000" y="2214554"/>
            <a:ext cx="4572000" cy="4643446"/>
          </a:xfrm>
          <a:prstGeom prst="rect">
            <a:avLst/>
          </a:prstGeom>
          <a:noFill/>
        </p:spPr>
      </p:pic>
      <p:sp>
        <p:nvSpPr>
          <p:cNvPr id="10" name="Content Placeholder 9"/>
          <p:cNvSpPr>
            <a:spLocks noGrp="1"/>
          </p:cNvSpPr>
          <p:nvPr>
            <p:ph sz="quarter" idx="4"/>
          </p:nvPr>
        </p:nvSpPr>
        <p:spPr>
          <a:xfrm>
            <a:off x="4571213" y="4365104"/>
            <a:ext cx="4572000" cy="2214554"/>
          </a:xfrm>
        </p:spPr>
        <p:txBody>
          <a:bodyPr>
            <a:normAutofit fontScale="77500" lnSpcReduction="20000"/>
          </a:bodyPr>
          <a:lstStyle/>
          <a:p>
            <a:pPr algn="ctr">
              <a:buNone/>
            </a:pPr>
            <a:r>
              <a:rPr lang="hr-HR" sz="3000" b="1" dirty="0" smtClean="0"/>
              <a:t>NE DOZVOLITE </a:t>
            </a:r>
          </a:p>
          <a:p>
            <a:pPr algn="ctr">
              <a:buNone/>
            </a:pPr>
            <a:r>
              <a:rPr lang="hr-HR" sz="3000" b="1" dirty="0" smtClean="0"/>
              <a:t>DA VAM DIJETE</a:t>
            </a:r>
          </a:p>
          <a:p>
            <a:pPr algn="ctr">
              <a:buNone/>
            </a:pPr>
            <a:r>
              <a:rPr lang="hr-HR" sz="3000" b="1" dirty="0" smtClean="0"/>
              <a:t>     GLEDA VAŠE SVAĐE I BATINE</a:t>
            </a:r>
            <a:r>
              <a:rPr lang="hr-HR" sz="3000" b="1" dirty="0" smtClean="0"/>
              <a:t>,</a:t>
            </a:r>
          </a:p>
          <a:p>
            <a:pPr algn="ctr">
              <a:buNone/>
            </a:pPr>
            <a:r>
              <a:rPr lang="hr-HR" sz="3000" b="1" dirty="0" smtClean="0"/>
              <a:t>JER </a:t>
            </a:r>
            <a:r>
              <a:rPr lang="hr-HR" sz="3000" b="1" dirty="0" smtClean="0"/>
              <a:t>I ONO UČI </a:t>
            </a:r>
            <a:r>
              <a:rPr lang="hr-HR" sz="3000" b="1" dirty="0" smtClean="0"/>
              <a:t>TAKO ŽIVJETI. </a:t>
            </a:r>
            <a:endParaRPr lang="hr-HR" sz="3000" b="1" dirty="0" smtClean="0"/>
          </a:p>
          <a:p>
            <a:pPr algn="ctr">
              <a:buNone/>
            </a:pPr>
            <a:r>
              <a:rPr lang="hr-HR" sz="3000" b="1" dirty="0" smtClean="0"/>
              <a:t>TO </a:t>
            </a:r>
            <a:r>
              <a:rPr lang="hr-HR" sz="3000" b="1" dirty="0" smtClean="0"/>
              <a:t>MU ZA DALJNJI ŽIVOT POSTAJE NORMALNO.</a:t>
            </a:r>
            <a:endParaRPr lang="en-US" sz="3000" b="1" dirty="0" smtClean="0"/>
          </a:p>
          <a:p>
            <a:pPr>
              <a:buNone/>
            </a:pPr>
            <a:endParaRPr lang="en-US" dirty="0">
              <a:solidFill>
                <a:schemeClr val="bg1"/>
              </a:solidFill>
              <a:effectLst>
                <a:glow rad="101600">
                  <a:schemeClr val="accent5">
                    <a:satMod val="175000"/>
                    <a:alpha val="40000"/>
                  </a:schemeClr>
                </a:glo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7" name="Picture 3" descr="C:\Documents and Settings\Mare\My Documents\My Pictures\57.jpg"/>
          <p:cNvPicPr>
            <a:picLocks noChangeAspect="1" noChangeArrowheads="1"/>
          </p:cNvPicPr>
          <p:nvPr/>
        </p:nvPicPr>
        <p:blipFill>
          <a:blip r:embed="rId2">
            <a:lum bright="20000"/>
          </a:blip>
          <a:stretch>
            <a:fillRect/>
          </a:stretch>
        </p:blipFill>
        <p:spPr bwMode="auto">
          <a:xfrm>
            <a:off x="4572000" y="2214555"/>
            <a:ext cx="4572000" cy="45796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chemeClr val="tx1">
              <a:lumMod val="50000"/>
              <a:lumOff val="50000"/>
            </a:schemeClr>
          </a:solid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US" sz="3200" b="1" dirty="0" smtClean="0">
                <a:solidFill>
                  <a:schemeClr val="tx1"/>
                </a:solidFill>
              </a:rPr>
              <a:t>MJESEC BORBE PROTIV OVISNOSTI </a:t>
            </a:r>
            <a:r>
              <a:rPr lang="hr-HR" sz="3200" b="1" dirty="0" smtClean="0">
                <a:solidFill>
                  <a:schemeClr val="tx1"/>
                </a:solidFill>
              </a:rPr>
              <a:t/>
            </a:r>
            <a:br>
              <a:rPr lang="hr-HR" sz="3200" b="1" dirty="0" smtClean="0">
                <a:solidFill>
                  <a:schemeClr val="tx1"/>
                </a:solidFill>
              </a:rPr>
            </a:br>
            <a:r>
              <a:rPr lang="en-US" sz="3200" b="1" dirty="0" smtClean="0">
                <a:solidFill>
                  <a:schemeClr val="tx1"/>
                </a:solidFill>
              </a:rPr>
              <a:t>15.11. </a:t>
            </a:r>
            <a:r>
              <a:rPr lang="hr-HR" sz="3200" b="1" dirty="0" smtClean="0">
                <a:solidFill>
                  <a:schemeClr val="tx1"/>
                </a:solidFill>
              </a:rPr>
              <a:t>-</a:t>
            </a:r>
            <a:r>
              <a:rPr lang="en-US" sz="3200" b="1" dirty="0" smtClean="0">
                <a:solidFill>
                  <a:schemeClr val="tx1"/>
                </a:solidFill>
              </a:rPr>
              <a:t> 15. 12</a:t>
            </a:r>
            <a:r>
              <a:rPr lang="hr-HR" sz="3200" b="1" dirty="0" smtClean="0">
                <a:solidFill>
                  <a:schemeClr val="tx1"/>
                </a:solidFill>
              </a:rPr>
              <a:t>. </a:t>
            </a:r>
            <a:endParaRPr lang="en-US" sz="3200" b="1" dirty="0">
              <a:solidFill>
                <a:schemeClr val="tx1"/>
              </a:solidFill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>
          <a:xfrm>
            <a:off x="0" y="1071546"/>
            <a:ext cx="4497388" cy="1108069"/>
          </a:xfrm>
          <a:solidFill>
            <a:schemeClr val="bg1">
              <a:lumMod val="65000"/>
            </a:schemeClr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hr-HR" sz="1400" dirty="0" smtClean="0">
                <a:ln/>
                <a:solidFill>
                  <a:schemeClr val="tx1"/>
                </a:solidFill>
              </a:rPr>
              <a:t>PORUKE KORISNIKA </a:t>
            </a:r>
          </a:p>
          <a:p>
            <a:pPr algn="ctr"/>
            <a:r>
              <a:rPr lang="hr-HR" sz="1400" dirty="0" smtClean="0">
                <a:ln/>
                <a:solidFill>
                  <a:schemeClr val="tx1"/>
                </a:solidFill>
              </a:rPr>
              <a:t> CENTRA ZA ODVIKAVANJE OD OVISNOSTI MARJANOVAC </a:t>
            </a:r>
          </a:p>
          <a:p>
            <a:pPr algn="ctr"/>
            <a:r>
              <a:rPr lang="hr-HR" sz="1400" dirty="0" smtClean="0">
                <a:ln/>
                <a:solidFill>
                  <a:schemeClr val="tx1"/>
                </a:solidFill>
              </a:rPr>
              <a:t>MLADIMA</a:t>
            </a:r>
            <a:endParaRPr lang="en-US" sz="1400" dirty="0">
              <a:ln/>
              <a:solidFill>
                <a:schemeClr val="tx1"/>
              </a:solidFill>
            </a:endParaRPr>
          </a:p>
        </p:txBody>
      </p:sp>
      <p:sp>
        <p:nvSpPr>
          <p:cNvPr id="10" name="Content Placeholder 9"/>
          <p:cNvSpPr>
            <a:spLocks noGrp="1"/>
          </p:cNvSpPr>
          <p:nvPr>
            <p:ph sz="quarter" idx="4"/>
          </p:nvPr>
        </p:nvSpPr>
        <p:spPr>
          <a:xfrm>
            <a:off x="5417840" y="3717032"/>
            <a:ext cx="2880320" cy="2807731"/>
          </a:xfrm>
          <a:scene3d>
            <a:camera prst="perspectiveAbove"/>
            <a:lightRig rig="threePt" dir="t"/>
          </a:scene3d>
        </p:spPr>
        <p:txBody>
          <a:bodyPr>
            <a:normAutofit fontScale="70000" lnSpcReduction="20000"/>
          </a:bodyPr>
          <a:lstStyle/>
          <a:p>
            <a:pPr algn="ctr">
              <a:buNone/>
            </a:pPr>
            <a:r>
              <a:rPr lang="en-US" sz="1800" b="1" i="1" dirty="0" smtClean="0"/>
              <a:t>TRUDITE SE </a:t>
            </a:r>
            <a:endParaRPr lang="hr-HR" sz="1800" b="1" i="1" dirty="0" smtClean="0"/>
          </a:p>
          <a:p>
            <a:pPr algn="ctr">
              <a:buNone/>
            </a:pPr>
            <a:r>
              <a:rPr lang="en-US" sz="1700" b="1" i="1" dirty="0" smtClean="0"/>
              <a:t>OKO </a:t>
            </a:r>
            <a:r>
              <a:rPr lang="hr-HR" sz="1700" b="1" i="1" dirty="0" smtClean="0"/>
              <a:t> </a:t>
            </a:r>
            <a:endParaRPr lang="en-US" sz="1700" b="1" i="1" dirty="0" smtClean="0"/>
          </a:p>
          <a:p>
            <a:pPr algn="ctr">
              <a:buNone/>
            </a:pPr>
            <a:r>
              <a:rPr lang="hr-HR" sz="1900" b="1" i="1" dirty="0" smtClean="0"/>
              <a:t>POVJERENJ</a:t>
            </a:r>
            <a:r>
              <a:rPr lang="en-US" sz="1900" b="1" i="1" dirty="0" smtClean="0"/>
              <a:t>A</a:t>
            </a:r>
            <a:r>
              <a:rPr lang="hr-HR" sz="1900" b="1" i="1" dirty="0" smtClean="0"/>
              <a:t> </a:t>
            </a:r>
            <a:endParaRPr lang="en-US" sz="1700" b="1" i="1" dirty="0" smtClean="0"/>
          </a:p>
          <a:p>
            <a:pPr algn="ctr">
              <a:buNone/>
            </a:pPr>
            <a:r>
              <a:rPr lang="hr-HR" sz="2100" b="1" i="1" dirty="0" smtClean="0"/>
              <a:t>SVOJE DJECE </a:t>
            </a:r>
            <a:endParaRPr lang="en-US" sz="2100" b="1" i="1" dirty="0" smtClean="0"/>
          </a:p>
          <a:p>
            <a:pPr algn="ctr">
              <a:buNone/>
            </a:pPr>
            <a:r>
              <a:rPr lang="hr-HR" b="1" i="1" dirty="0" smtClean="0"/>
              <a:t>I DAJITE IM </a:t>
            </a:r>
            <a:r>
              <a:rPr lang="en-US" b="1" i="1" dirty="0" smtClean="0"/>
              <a:t>SVOJE.</a:t>
            </a:r>
          </a:p>
          <a:p>
            <a:pPr algn="ctr">
              <a:buNone/>
            </a:pPr>
            <a:r>
              <a:rPr lang="en-US" sz="2600" b="1" i="1" dirty="0" smtClean="0"/>
              <a:t>TO JE </a:t>
            </a:r>
            <a:r>
              <a:rPr lang="hr-HR" sz="2600" b="1" i="1" dirty="0" smtClean="0"/>
              <a:t>JEDINI </a:t>
            </a:r>
            <a:r>
              <a:rPr lang="en-US" sz="2600" b="1" i="1" dirty="0" smtClean="0"/>
              <a:t>NA</a:t>
            </a:r>
            <a:r>
              <a:rPr lang="hr-HR" sz="2600" b="1" i="1" dirty="0" smtClean="0"/>
              <a:t>Č</a:t>
            </a:r>
            <a:r>
              <a:rPr lang="en-US" sz="2600" b="1" i="1" dirty="0" smtClean="0"/>
              <a:t>IN</a:t>
            </a:r>
            <a:r>
              <a:rPr lang="hr-HR" sz="2800" b="1" i="1" dirty="0" smtClean="0"/>
              <a:t> </a:t>
            </a:r>
            <a:endParaRPr lang="en-US" sz="2800" b="1" i="1" dirty="0" smtClean="0"/>
          </a:p>
          <a:p>
            <a:pPr algn="ctr">
              <a:buNone/>
            </a:pPr>
            <a:r>
              <a:rPr lang="hr-HR" sz="2800" b="1" i="1" dirty="0" smtClean="0"/>
              <a:t>DA OSVOJITE</a:t>
            </a:r>
          </a:p>
          <a:p>
            <a:pPr algn="ctr">
              <a:buNone/>
            </a:pPr>
            <a:r>
              <a:rPr lang="hr-HR" sz="3300" b="1" i="1" dirty="0" smtClean="0"/>
              <a:t> </a:t>
            </a:r>
            <a:r>
              <a:rPr lang="hr-HR" sz="3100" b="1" i="1" dirty="0" smtClean="0"/>
              <a:t>TAJNE ODAJE </a:t>
            </a:r>
          </a:p>
          <a:p>
            <a:pPr algn="ctr">
              <a:buNone/>
            </a:pPr>
            <a:r>
              <a:rPr lang="hr-HR" sz="3300" b="1" i="1" dirty="0" smtClean="0"/>
              <a:t>NJIHOVIH SVJETOVA.</a:t>
            </a:r>
            <a:endParaRPr lang="en-US" sz="3300" i="1" dirty="0">
              <a:solidFill>
                <a:schemeClr val="bg1"/>
              </a:solidFill>
              <a:effectLst>
                <a:glow rad="101600">
                  <a:schemeClr val="accent5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11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4572000" y="1071546"/>
            <a:ext cx="4572000" cy="1108069"/>
          </a:xfrm>
          <a:solidFill>
            <a:schemeClr val="bg1">
              <a:lumMod val="65000"/>
            </a:schemeClr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hr-HR" sz="1400" dirty="0" smtClean="0">
                <a:ln/>
                <a:solidFill>
                  <a:schemeClr val="tx1"/>
                </a:solidFill>
              </a:rPr>
              <a:t>PORUKE KORISNIKA </a:t>
            </a:r>
          </a:p>
          <a:p>
            <a:pPr algn="ctr"/>
            <a:r>
              <a:rPr lang="hr-HR" sz="1400" dirty="0" smtClean="0">
                <a:ln/>
                <a:solidFill>
                  <a:schemeClr val="tx1"/>
                </a:solidFill>
              </a:rPr>
              <a:t> CENTRA ZA ODVIKAVANJE OD OVISNOSTI MARJANOVAC </a:t>
            </a:r>
          </a:p>
          <a:p>
            <a:pPr algn="ctr"/>
            <a:r>
              <a:rPr lang="hr-HR" sz="1400" dirty="0" smtClean="0">
                <a:ln/>
                <a:solidFill>
                  <a:schemeClr val="tx1"/>
                </a:solidFill>
              </a:rPr>
              <a:t>RODITELJIMA</a:t>
            </a:r>
            <a:endParaRPr lang="en-US" sz="1600" dirty="0">
              <a:ln/>
              <a:solidFill>
                <a:schemeClr val="tx1"/>
              </a:solidFill>
            </a:endParaRPr>
          </a:p>
        </p:txBody>
      </p:sp>
      <p:pic>
        <p:nvPicPr>
          <p:cNvPr id="13" name="Content Placeholder 12" descr="44.jpg"/>
          <p:cNvPicPr>
            <a:picLocks noGrp="1" noChangeAspect="1"/>
          </p:cNvPicPr>
          <p:nvPr>
            <p:ph sz="half" idx="2"/>
          </p:nvPr>
        </p:nvPicPr>
        <p:blipFill>
          <a:blip r:embed="rId3">
            <a:lum bright="30000"/>
          </a:blip>
          <a:stretch>
            <a:fillRect/>
          </a:stretch>
        </p:blipFill>
        <p:spPr>
          <a:xfrm>
            <a:off x="0" y="2214555"/>
            <a:ext cx="4572000" cy="46434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266" name="Rectangle 2"/>
          <p:cNvSpPr>
            <a:spLocks noChangeArrowheads="1"/>
          </p:cNvSpPr>
          <p:nvPr/>
        </p:nvSpPr>
        <p:spPr bwMode="auto">
          <a:xfrm>
            <a:off x="1031783" y="3285564"/>
            <a:ext cx="3528392" cy="35086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514350" indent="-514350" algn="ctr" fontAlgn="base">
              <a:spcBef>
                <a:spcPct val="0"/>
              </a:spcBef>
              <a:spcAft>
                <a:spcPct val="0"/>
              </a:spcAft>
            </a:pPr>
            <a:r>
              <a:rPr lang="hr-HR" sz="1400" b="1" i="1" dirty="0" smtClean="0"/>
              <a:t>ŽIVOT </a:t>
            </a:r>
            <a:endParaRPr lang="en-US" sz="1400" b="1" i="1" dirty="0" smtClean="0"/>
          </a:p>
          <a:p>
            <a:pPr marL="514350" indent="-514350" algn="ctr" fontAlgn="base">
              <a:spcBef>
                <a:spcPct val="0"/>
              </a:spcBef>
              <a:spcAft>
                <a:spcPct val="0"/>
              </a:spcAft>
            </a:pPr>
            <a:r>
              <a:rPr lang="hr-HR" sz="1600" b="1" i="1" dirty="0" smtClean="0"/>
              <a:t>JE TEŽAK</a:t>
            </a:r>
            <a:endParaRPr lang="en-US" sz="1600" b="1" i="1" dirty="0" smtClean="0"/>
          </a:p>
          <a:p>
            <a:pPr marL="514350" indent="-514350" algn="ctr" fontAlgn="base">
              <a:spcBef>
                <a:spcPct val="0"/>
              </a:spcBef>
              <a:spcAft>
                <a:spcPct val="0"/>
              </a:spcAft>
            </a:pPr>
            <a:r>
              <a:rPr lang="hr-HR" b="1" i="1" dirty="0" smtClean="0"/>
              <a:t>PUT KOJ</a:t>
            </a:r>
            <a:r>
              <a:rPr lang="en-US" b="1" i="1" dirty="0" smtClean="0"/>
              <a:t>EM</a:t>
            </a:r>
          </a:p>
          <a:p>
            <a:pPr marL="514350" indent="-514350" algn="ctr" fontAlgn="base">
              <a:spcBef>
                <a:spcPct val="0"/>
              </a:spcBef>
              <a:spcAft>
                <a:spcPct val="0"/>
              </a:spcAft>
            </a:pPr>
            <a:r>
              <a:rPr lang="hr-HR" sz="2000" b="1" i="1" dirty="0" smtClean="0"/>
              <a:t>UVIJEK</a:t>
            </a:r>
            <a:endParaRPr lang="en-US" sz="2000" b="1" i="1" dirty="0" smtClean="0"/>
          </a:p>
          <a:p>
            <a:pPr marL="514350" indent="-514350" algn="ctr" fontAlgn="base">
              <a:spcBef>
                <a:spcPct val="0"/>
              </a:spcBef>
              <a:spcAft>
                <a:spcPct val="0"/>
              </a:spcAft>
            </a:pPr>
            <a:r>
              <a:rPr lang="hr-HR" sz="2400" b="1" i="1" dirty="0" smtClean="0"/>
              <a:t> </a:t>
            </a:r>
            <a:r>
              <a:rPr lang="hr-HR" sz="2200" b="1" i="1" dirty="0" smtClean="0"/>
              <a:t>NE VIDI</a:t>
            </a:r>
            <a:r>
              <a:rPr lang="hr-HR" sz="2400" b="1" i="1" dirty="0" smtClean="0"/>
              <a:t>MO</a:t>
            </a:r>
            <a:endParaRPr lang="en-US" sz="2400" b="1" i="1" dirty="0" smtClean="0"/>
          </a:p>
          <a:p>
            <a:pPr marL="514350" indent="-514350" algn="ctr" fontAlgn="base">
              <a:spcBef>
                <a:spcPct val="0"/>
              </a:spcBef>
              <a:spcAft>
                <a:spcPct val="0"/>
              </a:spcAft>
            </a:pPr>
            <a:r>
              <a:rPr lang="hr-HR" sz="2400" b="1" i="1" dirty="0" smtClean="0"/>
              <a:t>KONAČNI</a:t>
            </a:r>
            <a:r>
              <a:rPr lang="en-US" sz="2400" b="1" i="1" dirty="0" smtClean="0"/>
              <a:t> </a:t>
            </a:r>
            <a:r>
              <a:rPr lang="hr-HR" sz="2400" b="1" i="1" dirty="0" smtClean="0"/>
              <a:t>ISHOD</a:t>
            </a:r>
            <a:r>
              <a:rPr lang="en-US" sz="2400" b="1" i="1" dirty="0" smtClean="0"/>
              <a:t>.</a:t>
            </a:r>
            <a:endParaRPr lang="bs-Latn-BA" sz="2400" b="1" i="1" dirty="0" smtClean="0"/>
          </a:p>
          <a:p>
            <a:pPr marL="514350" indent="-514350" algn="ctr" fontAlgn="base">
              <a:spcBef>
                <a:spcPct val="0"/>
              </a:spcBef>
              <a:spcAft>
                <a:spcPct val="0"/>
              </a:spcAft>
            </a:pPr>
            <a:endParaRPr lang="en-US" sz="2400" b="1" i="1" dirty="0" smtClean="0"/>
          </a:p>
          <a:p>
            <a:pPr marL="514350" indent="-514350" algn="ctr" fontAlgn="base">
              <a:spcBef>
                <a:spcPct val="0"/>
              </a:spcBef>
              <a:spcAft>
                <a:spcPct val="0"/>
              </a:spcAft>
            </a:pPr>
            <a:r>
              <a:rPr lang="hr-HR" sz="2600" b="1" i="1" dirty="0" smtClean="0"/>
              <a:t>ŽIVOT JE  TVRĐAVA </a:t>
            </a:r>
            <a:endParaRPr lang="en-US" sz="2600" b="1" i="1" dirty="0" smtClean="0"/>
          </a:p>
          <a:p>
            <a:pPr marL="514350" indent="-514350" algn="ctr" fontAlgn="base">
              <a:spcBef>
                <a:spcPct val="0"/>
              </a:spcBef>
              <a:spcAft>
                <a:spcPct val="0"/>
              </a:spcAft>
            </a:pPr>
            <a:r>
              <a:rPr lang="hr-HR" sz="2800" b="1" i="1" dirty="0" smtClean="0"/>
              <a:t>KOJA ČEKA DA</a:t>
            </a:r>
            <a:r>
              <a:rPr lang="en-US" sz="2800" b="1" i="1" dirty="0" smtClean="0"/>
              <a:t> </a:t>
            </a:r>
            <a:r>
              <a:rPr lang="hr-HR" sz="2800" b="1" i="1" dirty="0" smtClean="0"/>
              <a:t>J</a:t>
            </a:r>
            <a:r>
              <a:rPr lang="en-US" sz="2800" b="1" i="1" dirty="0" smtClean="0"/>
              <a:t>E </a:t>
            </a:r>
            <a:r>
              <a:rPr lang="hr-HR" sz="2800" b="1" i="1" dirty="0" smtClean="0"/>
              <a:t>OSVOJIMO!</a:t>
            </a:r>
            <a:endParaRPr lang="en-US" sz="2800" i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1" name="Picture 7" descr="Fotografij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00562" y="2143116"/>
            <a:ext cx="4643438" cy="4714884"/>
          </a:xfrm>
          <a:prstGeom prst="rect">
            <a:avLst/>
          </a:prstGeom>
          <a:noFill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214554"/>
            <a:ext cx="4500562" cy="4643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US" sz="3200" b="1" dirty="0" smtClean="0"/>
              <a:t>MJESEC BORBE PROTIV OVISNOSTI </a:t>
            </a:r>
            <a:r>
              <a:rPr lang="hr-HR" sz="3200" b="1" dirty="0" smtClean="0"/>
              <a:t/>
            </a:r>
            <a:br>
              <a:rPr lang="hr-HR" sz="3200" b="1" dirty="0" smtClean="0"/>
            </a:br>
            <a:r>
              <a:rPr lang="en-US" sz="3200" b="1" dirty="0" smtClean="0"/>
              <a:t>15.11. </a:t>
            </a:r>
            <a:r>
              <a:rPr lang="hr-HR" sz="3200" b="1" dirty="0" smtClean="0"/>
              <a:t>-</a:t>
            </a:r>
            <a:r>
              <a:rPr lang="en-US" sz="3200" b="1" dirty="0" smtClean="0"/>
              <a:t> 15. 12</a:t>
            </a:r>
            <a:r>
              <a:rPr lang="hr-HR" sz="3200" b="1" dirty="0" smtClean="0"/>
              <a:t>. </a:t>
            </a:r>
            <a:endParaRPr lang="en-US" sz="3200" b="1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>
          <a:xfrm>
            <a:off x="0" y="1071546"/>
            <a:ext cx="4497388" cy="1108069"/>
          </a:xfrm>
          <a:solidFill>
            <a:schemeClr val="tx2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hr-HR" sz="1400" b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PORUKE KORISNIKA </a:t>
            </a:r>
          </a:p>
          <a:p>
            <a:pPr algn="ctr"/>
            <a:r>
              <a:rPr lang="hr-HR" sz="1400" b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CENTRA ZA ODVIKAVANJE OD OVISNOSTI MARJANOVAC </a:t>
            </a:r>
          </a:p>
          <a:p>
            <a:pPr algn="ctr"/>
            <a:r>
              <a:rPr lang="hr-HR" sz="1400" b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MLADIMA</a:t>
            </a:r>
            <a:endParaRPr lang="en-US" sz="1400" b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1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4572000" y="1071546"/>
            <a:ext cx="4572000" cy="1108069"/>
          </a:xfrm>
          <a:solidFill>
            <a:schemeClr val="tx2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hr-HR" sz="1400" b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PORUKE KORISNIKA </a:t>
            </a:r>
          </a:p>
          <a:p>
            <a:pPr algn="ctr"/>
            <a:r>
              <a:rPr lang="hr-HR" sz="1400" b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CENTRA ZA ODVIKAVANJE OD OVISNOSTI MARJANOVAC </a:t>
            </a:r>
          </a:p>
          <a:p>
            <a:pPr algn="ctr"/>
            <a:r>
              <a:rPr lang="hr-HR" sz="1400" b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RODITELJIMA</a:t>
            </a:r>
            <a:endParaRPr lang="en-US" sz="1600" b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1266" name="Rectangle 2"/>
          <p:cNvSpPr>
            <a:spLocks noChangeArrowheads="1"/>
          </p:cNvSpPr>
          <p:nvPr/>
        </p:nvSpPr>
        <p:spPr bwMode="auto">
          <a:xfrm>
            <a:off x="288317" y="2214554"/>
            <a:ext cx="3923928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514350" indent="-514350" algn="ctr" fontAlgn="base">
              <a:spcBef>
                <a:spcPct val="0"/>
              </a:spcBef>
              <a:spcAft>
                <a:spcPct val="0"/>
              </a:spcAft>
            </a:pPr>
            <a:r>
              <a:rPr lang="hr-HR" sz="2000" b="1" dirty="0" smtClean="0">
                <a:solidFill>
                  <a:schemeClr val="bg2">
                    <a:lumMod val="10000"/>
                  </a:schemeClr>
                </a:solidFill>
              </a:rPr>
              <a:t>NEMA </a:t>
            </a:r>
            <a:r>
              <a:rPr lang="hr-HR" sz="2000" b="1" dirty="0" smtClean="0">
                <a:solidFill>
                  <a:schemeClr val="bg2">
                    <a:lumMod val="10000"/>
                  </a:schemeClr>
                </a:solidFill>
              </a:rPr>
              <a:t>NEOSVOJIVIH </a:t>
            </a:r>
            <a:r>
              <a:rPr lang="hr-HR" sz="2000" b="1" dirty="0" smtClean="0">
                <a:solidFill>
                  <a:schemeClr val="bg2">
                    <a:lumMod val="10000"/>
                  </a:schemeClr>
                </a:solidFill>
              </a:rPr>
              <a:t>TVRĐAVA, </a:t>
            </a:r>
            <a:endParaRPr lang="hr-HR" sz="2000" b="1" dirty="0" smtClean="0">
              <a:solidFill>
                <a:schemeClr val="bg2">
                  <a:lumMod val="10000"/>
                </a:schemeClr>
              </a:solidFill>
            </a:endParaRPr>
          </a:p>
          <a:p>
            <a:pPr marL="514350" indent="-514350" algn="ctr" fontAlgn="base">
              <a:spcBef>
                <a:spcPct val="0"/>
              </a:spcBef>
              <a:spcAft>
                <a:spcPct val="0"/>
              </a:spcAft>
            </a:pPr>
            <a:r>
              <a:rPr lang="hr-HR" sz="2000" b="1" dirty="0" smtClean="0">
                <a:solidFill>
                  <a:schemeClr val="bg2">
                    <a:lumMod val="10000"/>
                  </a:schemeClr>
                </a:solidFill>
              </a:rPr>
              <a:t>NEGO </a:t>
            </a:r>
            <a:r>
              <a:rPr lang="hr-HR" sz="2000" b="1" dirty="0" smtClean="0">
                <a:solidFill>
                  <a:schemeClr val="bg2">
                    <a:lumMod val="10000"/>
                  </a:schemeClr>
                </a:solidFill>
              </a:rPr>
              <a:t>SAMO SLABIH BORACA. </a:t>
            </a:r>
            <a:endParaRPr lang="en-US" sz="2000" b="1" dirty="0" smtClean="0">
              <a:solidFill>
                <a:schemeClr val="bg2">
                  <a:lumMod val="10000"/>
                </a:schemeClr>
              </a:solidFill>
            </a:endParaRPr>
          </a:p>
          <a:p>
            <a:pPr marL="514350" indent="-514350" algn="ctr" fontAlgn="base">
              <a:spcBef>
                <a:spcPct val="0"/>
              </a:spcBef>
              <a:spcAft>
                <a:spcPct val="0"/>
              </a:spcAft>
            </a:pPr>
            <a:r>
              <a:rPr lang="hr-HR" sz="2000" b="1" dirty="0" smtClean="0">
                <a:solidFill>
                  <a:schemeClr val="bg2">
                    <a:lumMod val="10000"/>
                  </a:schemeClr>
                </a:solidFill>
              </a:rPr>
              <a:t>A TO JE UPRAVO </a:t>
            </a:r>
            <a:endParaRPr lang="hr-HR" sz="2000" b="1" dirty="0" smtClean="0">
              <a:solidFill>
                <a:schemeClr val="bg2">
                  <a:lumMod val="10000"/>
                </a:schemeClr>
              </a:solidFill>
            </a:endParaRPr>
          </a:p>
          <a:p>
            <a:pPr marL="514350" indent="-514350" algn="ctr" fontAlgn="base">
              <a:spcBef>
                <a:spcPct val="0"/>
              </a:spcBef>
              <a:spcAft>
                <a:spcPct val="0"/>
              </a:spcAft>
            </a:pPr>
            <a:r>
              <a:rPr lang="hr-HR" sz="2000" b="1" dirty="0" smtClean="0">
                <a:solidFill>
                  <a:schemeClr val="bg2">
                    <a:lumMod val="10000"/>
                  </a:schemeClr>
                </a:solidFill>
              </a:rPr>
              <a:t>ONO </a:t>
            </a:r>
            <a:r>
              <a:rPr lang="hr-HR" sz="2000" b="1" dirty="0" smtClean="0">
                <a:solidFill>
                  <a:schemeClr val="bg2">
                    <a:lumMod val="10000"/>
                  </a:schemeClr>
                </a:solidFill>
              </a:rPr>
              <a:t>ŠTO NE </a:t>
            </a:r>
            <a:endParaRPr lang="hr-HR" sz="2000" b="1" dirty="0" smtClean="0">
              <a:solidFill>
                <a:schemeClr val="bg2">
                  <a:lumMod val="10000"/>
                </a:schemeClr>
              </a:solidFill>
            </a:endParaRPr>
          </a:p>
          <a:p>
            <a:pPr marL="514350" indent="-514350" algn="ctr" fontAlgn="base">
              <a:spcBef>
                <a:spcPct val="0"/>
              </a:spcBef>
              <a:spcAft>
                <a:spcPct val="0"/>
              </a:spcAft>
            </a:pPr>
            <a:r>
              <a:rPr lang="hr-HR" sz="2000" b="1" dirty="0" smtClean="0">
                <a:solidFill>
                  <a:schemeClr val="bg2">
                    <a:lumMod val="10000"/>
                  </a:schemeClr>
                </a:solidFill>
              </a:rPr>
              <a:t>ŽELIMO </a:t>
            </a:r>
            <a:r>
              <a:rPr lang="hr-HR" sz="2000" b="1" dirty="0" smtClean="0">
                <a:solidFill>
                  <a:schemeClr val="bg2">
                    <a:lumMod val="10000"/>
                  </a:schemeClr>
                </a:solidFill>
              </a:rPr>
              <a:t>BITI!</a:t>
            </a:r>
            <a:endParaRPr lang="en-US" sz="2000" dirty="0" smtClean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4616837" y="3441680"/>
            <a:ext cx="273630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r-HR" sz="2400" b="1" dirty="0" smtClean="0">
                <a:solidFill>
                  <a:schemeClr val="bg1"/>
                </a:solidFill>
              </a:rPr>
              <a:t>ČIM OSJETITE </a:t>
            </a:r>
            <a:endParaRPr lang="en-US" sz="2400" b="1" dirty="0" smtClean="0">
              <a:solidFill>
                <a:schemeClr val="bg1"/>
              </a:solidFill>
            </a:endParaRPr>
          </a:p>
          <a:p>
            <a:pPr algn="ctr"/>
            <a:r>
              <a:rPr lang="hr-HR" sz="2400" b="1" dirty="0" smtClean="0">
                <a:solidFill>
                  <a:schemeClr val="bg1"/>
                </a:solidFill>
              </a:rPr>
              <a:t>DA SE NEŠTO </a:t>
            </a:r>
            <a:endParaRPr lang="en-US" sz="2400" b="1" dirty="0" smtClean="0">
              <a:solidFill>
                <a:schemeClr val="bg1"/>
              </a:solidFill>
            </a:endParaRPr>
          </a:p>
          <a:p>
            <a:pPr algn="ctr"/>
            <a:r>
              <a:rPr lang="hr-HR" sz="2400" b="1" dirty="0" smtClean="0">
                <a:solidFill>
                  <a:schemeClr val="bg1"/>
                </a:solidFill>
              </a:rPr>
              <a:t>NEOBIČNO DEŠAVA</a:t>
            </a:r>
            <a:endParaRPr lang="en-US" sz="2400" b="1" dirty="0" smtClean="0">
              <a:solidFill>
                <a:schemeClr val="bg1"/>
              </a:solidFill>
            </a:endParaRPr>
          </a:p>
          <a:p>
            <a:pPr algn="ctr"/>
            <a:r>
              <a:rPr lang="hr-HR" sz="2400" b="1" dirty="0" smtClean="0">
                <a:solidFill>
                  <a:schemeClr val="bg1"/>
                </a:solidFill>
              </a:rPr>
              <a:t>SA VAŠIM DJETETOM, RAZGOVARAJTE </a:t>
            </a:r>
            <a:endParaRPr lang="en-US" sz="2400" b="1" dirty="0" smtClean="0">
              <a:solidFill>
                <a:schemeClr val="bg1"/>
              </a:solidFill>
            </a:endParaRPr>
          </a:p>
          <a:p>
            <a:pPr algn="ctr"/>
            <a:r>
              <a:rPr lang="en-US" sz="2400" b="1" dirty="0" smtClean="0">
                <a:solidFill>
                  <a:schemeClr val="bg1"/>
                </a:solidFill>
              </a:rPr>
              <a:t>S NJIM </a:t>
            </a:r>
          </a:p>
          <a:p>
            <a:pPr algn="ctr"/>
            <a:r>
              <a:rPr lang="hr-HR" sz="2400" b="1" dirty="0" smtClean="0">
                <a:solidFill>
                  <a:schemeClr val="bg1"/>
                </a:solidFill>
              </a:rPr>
              <a:t>DOK NIJE PREKASNO…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Fotografij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214554"/>
            <a:ext cx="4500562" cy="46434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US" sz="3200" b="1" dirty="0" smtClean="0">
                <a:solidFill>
                  <a:schemeClr val="tx1"/>
                </a:solidFill>
              </a:rPr>
              <a:t>MJESEC BORBE PROTIV OVISNOSTI </a:t>
            </a:r>
            <a:r>
              <a:rPr lang="hr-HR" sz="3200" b="1" dirty="0" smtClean="0">
                <a:solidFill>
                  <a:schemeClr val="tx1"/>
                </a:solidFill>
              </a:rPr>
              <a:t/>
            </a:r>
            <a:br>
              <a:rPr lang="hr-HR" sz="3200" b="1" dirty="0" smtClean="0">
                <a:solidFill>
                  <a:schemeClr val="tx1"/>
                </a:solidFill>
              </a:rPr>
            </a:br>
            <a:r>
              <a:rPr lang="en-US" sz="3200" b="1" dirty="0" smtClean="0">
                <a:solidFill>
                  <a:schemeClr val="tx1"/>
                </a:solidFill>
              </a:rPr>
              <a:t>15.11. </a:t>
            </a:r>
            <a:r>
              <a:rPr lang="hr-HR" sz="3200" b="1" dirty="0" smtClean="0">
                <a:solidFill>
                  <a:schemeClr val="tx1"/>
                </a:solidFill>
              </a:rPr>
              <a:t>-</a:t>
            </a:r>
            <a:r>
              <a:rPr lang="en-US" sz="3200" b="1" dirty="0" smtClean="0">
                <a:solidFill>
                  <a:schemeClr val="tx1"/>
                </a:solidFill>
              </a:rPr>
              <a:t> 15. 12</a:t>
            </a:r>
            <a:r>
              <a:rPr lang="hr-HR" sz="3200" b="1" dirty="0" smtClean="0">
                <a:solidFill>
                  <a:schemeClr val="tx1"/>
                </a:solidFill>
              </a:rPr>
              <a:t>. </a:t>
            </a:r>
            <a:endParaRPr lang="en-US" sz="3200" b="1" dirty="0">
              <a:solidFill>
                <a:schemeClr val="tx1"/>
              </a:solidFill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>
          <a:xfrm>
            <a:off x="0" y="1071546"/>
            <a:ext cx="4497388" cy="1108069"/>
          </a:xfrm>
          <a:solidFill>
            <a:schemeClr val="accent1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hr-HR" sz="1400" dirty="0" smtClean="0">
                <a:ln/>
                <a:solidFill>
                  <a:srgbClr val="0000CC"/>
                </a:solidFill>
              </a:rPr>
              <a:t>PORUKE KORISNIKA </a:t>
            </a:r>
          </a:p>
          <a:p>
            <a:pPr algn="ctr"/>
            <a:r>
              <a:rPr lang="hr-HR" sz="1400" dirty="0" smtClean="0">
                <a:ln/>
                <a:solidFill>
                  <a:srgbClr val="0000CC"/>
                </a:solidFill>
              </a:rPr>
              <a:t> CENTRA ZA ODVIKAVANJE OD OVISNOSTI MARJANOVAC </a:t>
            </a:r>
          </a:p>
          <a:p>
            <a:pPr algn="ctr"/>
            <a:r>
              <a:rPr lang="hr-HR" sz="1400" dirty="0" smtClean="0">
                <a:ln/>
                <a:solidFill>
                  <a:srgbClr val="0000CC"/>
                </a:solidFill>
              </a:rPr>
              <a:t>MLADIMA</a:t>
            </a:r>
            <a:endParaRPr lang="en-US" sz="1400" dirty="0">
              <a:ln/>
              <a:solidFill>
                <a:srgbClr val="0000CC"/>
              </a:solidFill>
            </a:endParaRPr>
          </a:p>
        </p:txBody>
      </p:sp>
      <p:sp>
        <p:nvSpPr>
          <p:cNvPr id="11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4572000" y="1071546"/>
            <a:ext cx="4572000" cy="1108069"/>
          </a:xfrm>
          <a:solidFill>
            <a:schemeClr val="accent1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hr-HR" sz="1400" dirty="0" smtClean="0">
                <a:ln/>
                <a:solidFill>
                  <a:srgbClr val="0000CC"/>
                </a:solidFill>
              </a:rPr>
              <a:t>PORUKE KORISNIKA </a:t>
            </a:r>
          </a:p>
          <a:p>
            <a:pPr algn="ctr"/>
            <a:r>
              <a:rPr lang="hr-HR" sz="1400" dirty="0" smtClean="0">
                <a:ln/>
                <a:solidFill>
                  <a:srgbClr val="0000CC"/>
                </a:solidFill>
              </a:rPr>
              <a:t> CENTRA ZA ODVIKAVANJE OD OVISNOSTI MARJANOVAC </a:t>
            </a:r>
          </a:p>
          <a:p>
            <a:pPr algn="ctr"/>
            <a:r>
              <a:rPr lang="hr-HR" sz="1400" dirty="0" smtClean="0">
                <a:ln/>
                <a:solidFill>
                  <a:srgbClr val="0000CC"/>
                </a:solidFill>
              </a:rPr>
              <a:t>RODITELJIMA</a:t>
            </a:r>
            <a:endParaRPr lang="en-US" sz="1600" dirty="0">
              <a:ln/>
              <a:solidFill>
                <a:srgbClr val="0000CC"/>
              </a:solidFill>
            </a:endParaRPr>
          </a:p>
        </p:txBody>
      </p:sp>
      <p:sp>
        <p:nvSpPr>
          <p:cNvPr id="11266" name="Rectangle 2"/>
          <p:cNvSpPr>
            <a:spLocks noChangeArrowheads="1"/>
          </p:cNvSpPr>
          <p:nvPr/>
        </p:nvSpPr>
        <p:spPr bwMode="auto">
          <a:xfrm>
            <a:off x="0" y="5500702"/>
            <a:ext cx="4429124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514350" indent="-514350" algn="ctr" fontAlgn="base">
              <a:spcBef>
                <a:spcPct val="0"/>
              </a:spcBef>
              <a:spcAft>
                <a:spcPct val="0"/>
              </a:spcAft>
            </a:pPr>
            <a:r>
              <a:rPr lang="hr-HR" sz="2400" b="1" dirty="0" smtClean="0"/>
              <a:t>  IZBJEGAVAJ VREDN</a:t>
            </a:r>
            <a:r>
              <a:rPr lang="en-US" sz="2400" b="1" dirty="0" smtClean="0"/>
              <a:t>OVATI</a:t>
            </a:r>
            <a:r>
              <a:rPr lang="hr-HR" sz="2400" b="1" dirty="0" smtClean="0"/>
              <a:t> SEBE PREMA KRITERIJIMA DRUGIH.</a:t>
            </a:r>
            <a:endParaRPr lang="en-US" sz="2400" dirty="0" smtClean="0"/>
          </a:p>
        </p:txBody>
      </p:sp>
      <p:sp>
        <p:nvSpPr>
          <p:cNvPr id="9" name="Rectangle 8"/>
          <p:cNvSpPr/>
          <p:nvPr/>
        </p:nvSpPr>
        <p:spPr>
          <a:xfrm>
            <a:off x="7429520" y="2643182"/>
            <a:ext cx="171448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hr-HR" sz="2800" b="1" dirty="0" smtClean="0">
                <a:solidFill>
                  <a:schemeClr val="bg1"/>
                </a:solidFill>
              </a:rPr>
              <a:t>NE DAJTE IM </a:t>
            </a:r>
          </a:p>
          <a:p>
            <a:pPr algn="ctr">
              <a:buNone/>
            </a:pPr>
            <a:r>
              <a:rPr lang="hr-HR" sz="2800" b="1" dirty="0" smtClean="0">
                <a:solidFill>
                  <a:schemeClr val="bg1"/>
                </a:solidFill>
              </a:rPr>
              <a:t>DA SANJARE.</a:t>
            </a:r>
            <a:endParaRPr lang="en-US" sz="2800" dirty="0">
              <a:solidFill>
                <a:schemeClr val="bg1"/>
              </a:solidFill>
              <a:effectLst>
                <a:glow rad="101600">
                  <a:schemeClr val="accent5">
                    <a:satMod val="175000"/>
                    <a:alpha val="40000"/>
                  </a:schemeClr>
                </a:glow>
              </a:effectLst>
            </a:endParaRPr>
          </a:p>
        </p:txBody>
      </p:sp>
      <p:pic>
        <p:nvPicPr>
          <p:cNvPr id="12" name="Picture 5"/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rgbClr val="3366FF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 bwMode="auto">
          <a:xfrm>
            <a:off x="4500562" y="2214554"/>
            <a:ext cx="4643438" cy="32147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5" name="Rectangle 14"/>
          <p:cNvSpPr/>
          <p:nvPr/>
        </p:nvSpPr>
        <p:spPr>
          <a:xfrm>
            <a:off x="4572000" y="5534561"/>
            <a:ext cx="4572000" cy="1323439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hr-HR" sz="2000" b="1" dirty="0" smtClean="0"/>
              <a:t>IMAJTE ISKREN ODNOS </a:t>
            </a:r>
          </a:p>
          <a:p>
            <a:pPr algn="ctr">
              <a:buNone/>
            </a:pPr>
            <a:r>
              <a:rPr lang="hr-HR" sz="2000" b="1" dirty="0" smtClean="0"/>
              <a:t>SA SVOJIM DJETETOM, PRUŽITE MU LJUBAV, PAŽNJU I ISKRENOST ALI PAZITE DA GA NE RAZMAZITE PREVIŠE!!!</a:t>
            </a:r>
            <a:endParaRPr lang="en-US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7" name="Picture 3" descr="C:\Documents and Settings\Mare\My Documents\My Pictures\57.jpg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rgbClr val="009999">
                <a:tint val="45000"/>
                <a:satMod val="400000"/>
              </a:srgbClr>
            </a:duotone>
            <a:lum bright="-10000" contrast="-40000"/>
          </a:blip>
          <a:stretch>
            <a:fillRect/>
          </a:stretch>
        </p:blipFill>
        <p:spPr bwMode="auto">
          <a:xfrm>
            <a:off x="4429124" y="4071942"/>
            <a:ext cx="4714876" cy="27860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gradFill flip="none" rotWithShape="1">
            <a:gsLst>
              <a:gs pos="0">
                <a:schemeClr val="tx1">
                  <a:lumMod val="50000"/>
                  <a:lumOff val="50000"/>
                  <a:shade val="30000"/>
                  <a:satMod val="115000"/>
                </a:schemeClr>
              </a:gs>
              <a:gs pos="50000">
                <a:schemeClr val="tx1">
                  <a:lumMod val="50000"/>
                  <a:lumOff val="50000"/>
                  <a:shade val="67500"/>
                  <a:satMod val="115000"/>
                </a:schemeClr>
              </a:gs>
              <a:gs pos="100000">
                <a:schemeClr val="tx1">
                  <a:lumMod val="50000"/>
                  <a:lumOff val="50000"/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US" sz="3200" b="1" dirty="0" smtClean="0">
                <a:solidFill>
                  <a:schemeClr val="tx1"/>
                </a:solidFill>
              </a:rPr>
              <a:t>MJESEC BORBE PROTIV OVISNOSTI </a:t>
            </a:r>
            <a:r>
              <a:rPr lang="hr-HR" sz="3200" b="1" dirty="0" smtClean="0">
                <a:solidFill>
                  <a:schemeClr val="tx1"/>
                </a:solidFill>
              </a:rPr>
              <a:t/>
            </a:r>
            <a:br>
              <a:rPr lang="hr-HR" sz="3200" b="1" dirty="0" smtClean="0">
                <a:solidFill>
                  <a:schemeClr val="tx1"/>
                </a:solidFill>
              </a:rPr>
            </a:br>
            <a:r>
              <a:rPr lang="en-US" sz="3200" b="1" dirty="0" smtClean="0">
                <a:solidFill>
                  <a:schemeClr val="tx1"/>
                </a:solidFill>
              </a:rPr>
              <a:t>15.11. </a:t>
            </a:r>
            <a:r>
              <a:rPr lang="hr-HR" sz="3200" b="1" dirty="0" smtClean="0">
                <a:solidFill>
                  <a:schemeClr val="tx1"/>
                </a:solidFill>
              </a:rPr>
              <a:t>-</a:t>
            </a:r>
            <a:r>
              <a:rPr lang="en-US" sz="3200" b="1" dirty="0" smtClean="0">
                <a:solidFill>
                  <a:schemeClr val="tx1"/>
                </a:solidFill>
              </a:rPr>
              <a:t> 15. 12</a:t>
            </a:r>
            <a:r>
              <a:rPr lang="hr-HR" sz="3200" b="1" dirty="0" smtClean="0">
                <a:solidFill>
                  <a:schemeClr val="tx1"/>
                </a:solidFill>
              </a:rPr>
              <a:t>. </a:t>
            </a:r>
            <a:endParaRPr lang="en-US" sz="3200" b="1" dirty="0">
              <a:solidFill>
                <a:schemeClr val="tx1"/>
              </a:solidFill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>
          <a:xfrm>
            <a:off x="0" y="1071546"/>
            <a:ext cx="4497388" cy="1108069"/>
          </a:xfrm>
          <a:gradFill flip="none" rotWithShape="1">
            <a:gsLst>
              <a:gs pos="0">
                <a:schemeClr val="bg1">
                  <a:lumMod val="50000"/>
                  <a:shade val="30000"/>
                  <a:satMod val="115000"/>
                </a:schemeClr>
              </a:gs>
              <a:gs pos="50000">
                <a:schemeClr val="bg1">
                  <a:lumMod val="50000"/>
                  <a:shade val="67500"/>
                  <a:satMod val="115000"/>
                </a:schemeClr>
              </a:gs>
              <a:gs pos="100000">
                <a:schemeClr val="bg1">
                  <a:lumMod val="50000"/>
                  <a:shade val="100000"/>
                  <a:satMod val="115000"/>
                </a:schemeClr>
              </a:gs>
            </a:gsLst>
            <a:lin ang="5400000" scaled="1"/>
            <a:tileRect/>
          </a:gra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hr-HR" sz="1400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PORUKE KORISNIKA </a:t>
            </a:r>
          </a:p>
          <a:p>
            <a:pPr algn="ctr"/>
            <a:r>
              <a:rPr lang="hr-HR" sz="1400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CENTRA ZA ODVIKAVANJE OD OVISNOSTI MARJANOVAC </a:t>
            </a:r>
          </a:p>
          <a:p>
            <a:pPr algn="ctr"/>
            <a:r>
              <a:rPr lang="hr-HR" sz="1400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MLADIMA</a:t>
            </a:r>
            <a:endParaRPr lang="en-US" sz="1400" dirty="0">
              <a:ln w="1905"/>
              <a:solidFill>
                <a:schemeClr val="tx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0" name="Content Placeholder 9"/>
          <p:cNvSpPr>
            <a:spLocks noGrp="1"/>
          </p:cNvSpPr>
          <p:nvPr>
            <p:ph sz="quarter" idx="4"/>
          </p:nvPr>
        </p:nvSpPr>
        <p:spPr>
          <a:xfrm>
            <a:off x="4500562" y="2285992"/>
            <a:ext cx="4643438" cy="1714512"/>
          </a:xfrm>
          <a:solidFill>
            <a:schemeClr val="tx1">
              <a:lumMod val="50000"/>
              <a:lumOff val="50000"/>
            </a:schemeClr>
          </a:solidFill>
          <a:ln>
            <a:solidFill>
              <a:schemeClr val="bg2"/>
            </a:solidFill>
          </a:ln>
          <a:effectLst>
            <a:glow rad="63500">
              <a:schemeClr val="bg1">
                <a:lumMod val="85000"/>
                <a:alpha val="40000"/>
              </a:schemeClr>
            </a:glow>
            <a:softEdge rad="63500"/>
          </a:effectLst>
        </p:spPr>
        <p:txBody>
          <a:bodyPr>
            <a:noAutofit/>
          </a:bodyPr>
          <a:lstStyle/>
          <a:p>
            <a:pPr algn="ctr">
              <a:buNone/>
            </a:pPr>
            <a:r>
              <a:rPr lang="hr-HR" b="1" dirty="0" smtClean="0"/>
              <a:t>NE POSTAVLJAJTE DJECI</a:t>
            </a:r>
            <a:endParaRPr lang="en-US" b="1" dirty="0" smtClean="0"/>
          </a:p>
          <a:p>
            <a:pPr algn="ctr">
              <a:buNone/>
            </a:pPr>
            <a:r>
              <a:rPr lang="hr-HR" b="1" dirty="0" smtClean="0"/>
              <a:t> PREVELIKE CILJEVE, </a:t>
            </a:r>
            <a:endParaRPr lang="en-US" b="1" dirty="0" smtClean="0"/>
          </a:p>
          <a:p>
            <a:pPr algn="ctr">
              <a:buNone/>
            </a:pPr>
            <a:r>
              <a:rPr lang="hr-HR" b="1" dirty="0" smtClean="0"/>
              <a:t>A JOŠ MANJE </a:t>
            </a:r>
            <a:r>
              <a:rPr lang="hr-HR" b="1" dirty="0" smtClean="0"/>
              <a:t>ONE </a:t>
            </a:r>
            <a:r>
              <a:rPr lang="hr-HR" b="1" dirty="0" smtClean="0"/>
              <a:t>KOJE VI ŽELITE</a:t>
            </a:r>
            <a:endParaRPr lang="en-US" b="1" dirty="0" smtClean="0"/>
          </a:p>
          <a:p>
            <a:pPr algn="ctr">
              <a:buNone/>
            </a:pPr>
            <a:r>
              <a:rPr lang="hr-HR" b="1" dirty="0" smtClean="0"/>
              <a:t> DA ONI ISPUNE. </a:t>
            </a:r>
            <a:endParaRPr lang="en-US" sz="1800" dirty="0">
              <a:solidFill>
                <a:schemeClr val="bg1"/>
              </a:solidFill>
              <a:effectLst>
                <a:glow rad="101600">
                  <a:schemeClr val="accent5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11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4572000" y="1071546"/>
            <a:ext cx="4572000" cy="1108069"/>
          </a:xfrm>
          <a:gradFill flip="none" rotWithShape="1">
            <a:gsLst>
              <a:gs pos="0">
                <a:schemeClr val="bg1">
                  <a:lumMod val="50000"/>
                  <a:shade val="30000"/>
                  <a:satMod val="115000"/>
                </a:schemeClr>
              </a:gs>
              <a:gs pos="50000">
                <a:schemeClr val="bg1">
                  <a:lumMod val="50000"/>
                  <a:shade val="67500"/>
                  <a:satMod val="115000"/>
                </a:schemeClr>
              </a:gs>
              <a:gs pos="100000">
                <a:schemeClr val="bg1">
                  <a:lumMod val="50000"/>
                  <a:shade val="100000"/>
                  <a:satMod val="115000"/>
                </a:schemeClr>
              </a:gs>
            </a:gsLst>
            <a:lin ang="5400000" scaled="1"/>
            <a:tileRect/>
          </a:gra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hr-HR" sz="1400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PORUKE KORISNIKA </a:t>
            </a:r>
          </a:p>
          <a:p>
            <a:pPr algn="ctr"/>
            <a:r>
              <a:rPr lang="hr-HR" sz="1400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CENTRA ZA ODVIKAVANJE OD OVISNOSTI MARJANOVAC </a:t>
            </a:r>
          </a:p>
          <a:p>
            <a:pPr algn="ctr"/>
            <a:r>
              <a:rPr lang="hr-HR" sz="1400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RODITELJIMA</a:t>
            </a:r>
            <a:endParaRPr lang="en-US" sz="1600" dirty="0">
              <a:ln w="1905"/>
              <a:solidFill>
                <a:schemeClr val="tx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13" name="Content Placeholder 12" descr="44.jpg"/>
          <p:cNvPicPr>
            <a:picLocks noGrp="1" noChangeAspect="1"/>
          </p:cNvPicPr>
          <p:nvPr>
            <p:ph sz="half" idx="2"/>
          </p:nvPr>
        </p:nvPicPr>
        <p:blipFill>
          <a:blip r:embed="rId3">
            <a:lum contrast="-40000"/>
          </a:blip>
          <a:stretch>
            <a:fillRect/>
          </a:stretch>
        </p:blipFill>
        <p:spPr>
          <a:xfrm>
            <a:off x="0" y="2214553"/>
            <a:ext cx="4500562" cy="46434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266" name="Rectangle 2"/>
          <p:cNvSpPr>
            <a:spLocks noChangeArrowheads="1"/>
          </p:cNvSpPr>
          <p:nvPr/>
        </p:nvSpPr>
        <p:spPr bwMode="auto">
          <a:xfrm>
            <a:off x="2408585" y="2733114"/>
            <a:ext cx="2000264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514350" indent="-514350" algn="ctr" fontAlgn="base">
              <a:spcBef>
                <a:spcPct val="0"/>
              </a:spcBef>
              <a:spcAft>
                <a:spcPct val="0"/>
              </a:spcAft>
            </a:pPr>
            <a:r>
              <a:rPr lang="hr-HR" sz="2400" b="1" dirty="0" smtClean="0"/>
              <a:t>VAŽNO </a:t>
            </a:r>
            <a:endParaRPr lang="en-US" sz="2400" b="1" dirty="0" smtClean="0"/>
          </a:p>
          <a:p>
            <a:pPr marL="514350" indent="-514350" algn="ctr" fontAlgn="base">
              <a:spcBef>
                <a:spcPct val="0"/>
              </a:spcBef>
              <a:spcAft>
                <a:spcPct val="0"/>
              </a:spcAft>
            </a:pPr>
            <a:r>
              <a:rPr lang="hr-HR" sz="2400" b="1" dirty="0" smtClean="0"/>
              <a:t>JE I </a:t>
            </a:r>
          </a:p>
          <a:p>
            <a:pPr marL="514350" indent="-514350" algn="ctr" fontAlgn="base">
              <a:spcBef>
                <a:spcPct val="0"/>
              </a:spcBef>
              <a:spcAft>
                <a:spcPct val="0"/>
              </a:spcAft>
            </a:pPr>
            <a:r>
              <a:rPr lang="hr-HR" sz="2400" b="1" dirty="0" smtClean="0"/>
              <a:t>ONO</a:t>
            </a:r>
          </a:p>
          <a:p>
            <a:pPr marL="514350" indent="-514350" algn="ctr" fontAlgn="base">
              <a:spcBef>
                <a:spcPct val="0"/>
              </a:spcBef>
              <a:spcAft>
                <a:spcPct val="0"/>
              </a:spcAft>
            </a:pPr>
            <a:r>
              <a:rPr lang="hr-HR" sz="2400" b="1" dirty="0" smtClean="0"/>
              <a:t>ŠTO </a:t>
            </a:r>
            <a:endParaRPr lang="en-US" sz="2400" b="1" dirty="0" smtClean="0"/>
          </a:p>
          <a:p>
            <a:pPr marL="514350" indent="-514350" algn="ctr" fontAlgn="base">
              <a:spcBef>
                <a:spcPct val="0"/>
              </a:spcBef>
              <a:spcAft>
                <a:spcPct val="0"/>
              </a:spcAft>
            </a:pPr>
            <a:r>
              <a:rPr lang="hr-HR" sz="2400" b="1" dirty="0" smtClean="0"/>
              <a:t>TI SAM</a:t>
            </a:r>
          </a:p>
          <a:p>
            <a:pPr marL="514350" indent="-514350" algn="ctr" fontAlgn="base">
              <a:spcBef>
                <a:spcPct val="0"/>
              </a:spcBef>
              <a:spcAft>
                <a:spcPct val="0"/>
              </a:spcAft>
            </a:pPr>
            <a:r>
              <a:rPr lang="hr-HR" sz="2400" b="1" dirty="0" smtClean="0"/>
              <a:t> KAŽEŠ O</a:t>
            </a:r>
            <a:r>
              <a:rPr lang="en-US" sz="2400" b="1" dirty="0" smtClean="0"/>
              <a:t> </a:t>
            </a:r>
            <a:r>
              <a:rPr lang="hr-HR" sz="2400" b="1" dirty="0" smtClean="0"/>
              <a:t>SEBI!</a:t>
            </a:r>
            <a:endParaRPr lang="en-US" sz="2400" dirty="0" smtClean="0"/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251520" y="3861048"/>
            <a:ext cx="1857356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514350" indent="-514350" algn="ctr" fontAlgn="base">
              <a:spcBef>
                <a:spcPct val="0"/>
              </a:spcBef>
              <a:spcAft>
                <a:spcPct val="0"/>
              </a:spcAft>
            </a:pPr>
            <a:r>
              <a:rPr lang="hr-HR" sz="2400" b="1" dirty="0" smtClean="0"/>
              <a:t>NIJE</a:t>
            </a:r>
          </a:p>
          <a:p>
            <a:pPr marL="514350" indent="-514350" algn="ctr" fontAlgn="base">
              <a:spcBef>
                <a:spcPct val="0"/>
              </a:spcBef>
              <a:spcAft>
                <a:spcPct val="0"/>
              </a:spcAft>
            </a:pPr>
            <a:r>
              <a:rPr lang="hr-HR" sz="2400" b="1" dirty="0" smtClean="0"/>
              <a:t>JEDINO VAŽNO</a:t>
            </a:r>
            <a:endParaRPr lang="en-US" sz="2400" b="1" dirty="0" smtClean="0"/>
          </a:p>
          <a:p>
            <a:pPr marL="514350" indent="-514350" algn="ctr" fontAlgn="base">
              <a:spcBef>
                <a:spcPct val="0"/>
              </a:spcBef>
              <a:spcAft>
                <a:spcPct val="0"/>
              </a:spcAft>
            </a:pPr>
            <a:r>
              <a:rPr lang="hr-HR" sz="2400" b="1" dirty="0" smtClean="0"/>
              <a:t>ŠTO DRUGI</a:t>
            </a:r>
          </a:p>
          <a:p>
            <a:pPr marL="514350" indent="-514350" algn="ctr" fontAlgn="base">
              <a:spcBef>
                <a:spcPct val="0"/>
              </a:spcBef>
              <a:spcAft>
                <a:spcPct val="0"/>
              </a:spcAft>
            </a:pPr>
            <a:r>
              <a:rPr lang="hr-HR" sz="2400" b="1" dirty="0" smtClean="0"/>
              <a:t>LJUDI</a:t>
            </a:r>
            <a:endParaRPr lang="en-US" sz="2400" b="1" dirty="0" smtClean="0"/>
          </a:p>
          <a:p>
            <a:pPr marL="514350" indent="-514350" algn="ctr" fontAlgn="base">
              <a:spcBef>
                <a:spcPct val="0"/>
              </a:spcBef>
              <a:spcAft>
                <a:spcPct val="0"/>
              </a:spcAft>
            </a:pPr>
            <a:r>
              <a:rPr lang="hr-HR" sz="2400" b="1" dirty="0" smtClean="0"/>
              <a:t> KAŽU </a:t>
            </a:r>
          </a:p>
          <a:p>
            <a:pPr marL="514350" indent="-514350" algn="ctr" fontAlgn="base">
              <a:spcBef>
                <a:spcPct val="0"/>
              </a:spcBef>
              <a:spcAft>
                <a:spcPct val="0"/>
              </a:spcAft>
            </a:pPr>
            <a:r>
              <a:rPr lang="hr-HR" sz="2400" b="1" dirty="0" smtClean="0"/>
              <a:t>O TEBI! 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chemeClr val="accent3">
              <a:lumMod val="75000"/>
            </a:schemeClr>
          </a:solid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US" sz="3200" b="1" dirty="0" smtClean="0">
                <a:solidFill>
                  <a:srgbClr val="003300"/>
                </a:solidFill>
              </a:rPr>
              <a:t>MJESEC BORBE PROTIV OVISNOSTI </a:t>
            </a:r>
            <a:r>
              <a:rPr lang="hr-HR" sz="3200" b="1" dirty="0" smtClean="0">
                <a:solidFill>
                  <a:srgbClr val="003300"/>
                </a:solidFill>
              </a:rPr>
              <a:t/>
            </a:r>
            <a:br>
              <a:rPr lang="hr-HR" sz="3200" b="1" dirty="0" smtClean="0">
                <a:solidFill>
                  <a:srgbClr val="003300"/>
                </a:solidFill>
              </a:rPr>
            </a:br>
            <a:r>
              <a:rPr lang="en-US" sz="3200" b="1" dirty="0" smtClean="0">
                <a:solidFill>
                  <a:srgbClr val="003300"/>
                </a:solidFill>
              </a:rPr>
              <a:t>15.11. </a:t>
            </a:r>
            <a:r>
              <a:rPr lang="hr-HR" sz="3200" b="1" dirty="0" smtClean="0">
                <a:solidFill>
                  <a:srgbClr val="003300"/>
                </a:solidFill>
              </a:rPr>
              <a:t>-</a:t>
            </a:r>
            <a:r>
              <a:rPr lang="en-US" sz="3200" b="1" dirty="0" smtClean="0">
                <a:solidFill>
                  <a:srgbClr val="003300"/>
                </a:solidFill>
              </a:rPr>
              <a:t> 15. 12</a:t>
            </a:r>
            <a:r>
              <a:rPr lang="hr-HR" sz="3200" b="1" dirty="0" smtClean="0">
                <a:solidFill>
                  <a:srgbClr val="003300"/>
                </a:solidFill>
              </a:rPr>
              <a:t>. </a:t>
            </a:r>
            <a:endParaRPr lang="en-US" sz="3200" b="1" dirty="0">
              <a:solidFill>
                <a:srgbClr val="003300"/>
              </a:solidFill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>
          <a:xfrm>
            <a:off x="0" y="1071546"/>
            <a:ext cx="4497388" cy="1108069"/>
          </a:xfrm>
          <a:solidFill>
            <a:schemeClr val="accent3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hr-HR" sz="1400" dirty="0" smtClean="0">
                <a:ln/>
                <a:solidFill>
                  <a:srgbClr val="003300"/>
                </a:solidFill>
              </a:rPr>
              <a:t>PORUKE KORISNIKA </a:t>
            </a:r>
          </a:p>
          <a:p>
            <a:pPr algn="ctr"/>
            <a:r>
              <a:rPr lang="hr-HR" sz="1400" dirty="0" smtClean="0">
                <a:ln/>
                <a:solidFill>
                  <a:srgbClr val="003300"/>
                </a:solidFill>
              </a:rPr>
              <a:t> CENTRA ZA ODVIKAVANJE OD OVISNOSTI MARJANOVAC </a:t>
            </a:r>
          </a:p>
          <a:p>
            <a:pPr algn="ctr"/>
            <a:r>
              <a:rPr lang="hr-HR" sz="1400" dirty="0" smtClean="0">
                <a:ln/>
                <a:solidFill>
                  <a:srgbClr val="003300"/>
                </a:solidFill>
              </a:rPr>
              <a:t>MLADIMA</a:t>
            </a:r>
            <a:endParaRPr lang="en-US" sz="1400" dirty="0">
              <a:ln/>
              <a:solidFill>
                <a:srgbClr val="003300"/>
              </a:solidFill>
            </a:endParaRPr>
          </a:p>
        </p:txBody>
      </p:sp>
      <p:sp>
        <p:nvSpPr>
          <p:cNvPr id="10" name="Content Placeholder 9"/>
          <p:cNvSpPr>
            <a:spLocks noGrp="1"/>
          </p:cNvSpPr>
          <p:nvPr>
            <p:ph sz="quarter" idx="4"/>
          </p:nvPr>
        </p:nvSpPr>
        <p:spPr>
          <a:xfrm>
            <a:off x="4572000" y="2285992"/>
            <a:ext cx="2071702" cy="2214578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hr-HR" sz="4000" b="1" dirty="0" smtClean="0">
                <a:solidFill>
                  <a:schemeClr val="bg1"/>
                </a:solidFill>
              </a:rPr>
              <a:t>POTIČITE</a:t>
            </a:r>
          </a:p>
          <a:p>
            <a:pPr>
              <a:buNone/>
            </a:pPr>
            <a:r>
              <a:rPr lang="hr-HR" sz="4000" b="1" dirty="0" smtClean="0">
                <a:solidFill>
                  <a:schemeClr val="bg1"/>
                </a:solidFill>
              </a:rPr>
              <a:t>SVOJU</a:t>
            </a:r>
          </a:p>
          <a:p>
            <a:pPr>
              <a:buNone/>
            </a:pPr>
            <a:r>
              <a:rPr lang="hr-HR" sz="4000" b="1" dirty="0" smtClean="0">
                <a:solidFill>
                  <a:schemeClr val="bg1"/>
                </a:solidFill>
              </a:rPr>
              <a:t>DJECU</a:t>
            </a:r>
          </a:p>
          <a:p>
            <a:pPr>
              <a:buNone/>
            </a:pPr>
            <a:r>
              <a:rPr lang="hr-HR" sz="4000" b="1" dirty="0" smtClean="0">
                <a:solidFill>
                  <a:schemeClr val="bg1"/>
                </a:solidFill>
              </a:rPr>
              <a:t> DA</a:t>
            </a:r>
          </a:p>
          <a:p>
            <a:pPr>
              <a:buNone/>
            </a:pPr>
            <a:r>
              <a:rPr lang="hr-HR" sz="4000" b="1" dirty="0" smtClean="0">
                <a:solidFill>
                  <a:schemeClr val="bg1"/>
                </a:solidFill>
              </a:rPr>
              <a:t>SANJAJU.</a:t>
            </a:r>
            <a:endParaRPr lang="en-US" dirty="0">
              <a:solidFill>
                <a:schemeClr val="bg1"/>
              </a:solidFill>
              <a:effectLst>
                <a:glow rad="101600">
                  <a:schemeClr val="accent5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11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4572000" y="1071546"/>
            <a:ext cx="4572000" cy="1108069"/>
          </a:xfrm>
          <a:solidFill>
            <a:schemeClr val="accent3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hr-HR" sz="1400" dirty="0" smtClean="0">
                <a:ln/>
                <a:solidFill>
                  <a:srgbClr val="003300"/>
                </a:solidFill>
              </a:rPr>
              <a:t>PORUKE KORISNIKA </a:t>
            </a:r>
          </a:p>
          <a:p>
            <a:pPr algn="ctr"/>
            <a:r>
              <a:rPr lang="hr-HR" sz="1400" dirty="0" smtClean="0">
                <a:ln/>
                <a:solidFill>
                  <a:srgbClr val="003300"/>
                </a:solidFill>
              </a:rPr>
              <a:t> CENTRA ZA ODVIKAVANJE OD OVISNOSTI MARJANOVAC </a:t>
            </a:r>
          </a:p>
          <a:p>
            <a:pPr algn="ctr"/>
            <a:r>
              <a:rPr lang="hr-HR" sz="1400" dirty="0" smtClean="0">
                <a:ln/>
                <a:solidFill>
                  <a:srgbClr val="003300"/>
                </a:solidFill>
              </a:rPr>
              <a:t>RODITELJIMA</a:t>
            </a:r>
            <a:endParaRPr lang="en-US" sz="1600" dirty="0">
              <a:ln/>
              <a:solidFill>
                <a:srgbClr val="003300"/>
              </a:solidFill>
            </a:endParaRPr>
          </a:p>
        </p:txBody>
      </p:sp>
      <p:pic>
        <p:nvPicPr>
          <p:cNvPr id="13" name="Content Placeholder 12" descr="44.jpg"/>
          <p:cNvPicPr>
            <a:picLocks noGrp="1" noChangeAspect="1"/>
          </p:cNvPicPr>
          <p:nvPr>
            <p:ph sz="half" idx="2"/>
          </p:nvPr>
        </p:nvPicPr>
        <p:blipFill>
          <a:blip r:embed="rId2">
            <a:duotone>
              <a:prstClr val="black"/>
              <a:schemeClr val="accent3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0" y="2214554"/>
            <a:ext cx="4500562" cy="46434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Rectangle 8"/>
          <p:cNvSpPr/>
          <p:nvPr/>
        </p:nvSpPr>
        <p:spPr>
          <a:xfrm>
            <a:off x="7429520" y="2643182"/>
            <a:ext cx="171448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hr-HR" sz="2800" b="1" dirty="0" smtClean="0">
                <a:solidFill>
                  <a:schemeClr val="bg1"/>
                </a:solidFill>
              </a:rPr>
              <a:t>NE DAJTE IM </a:t>
            </a:r>
          </a:p>
          <a:p>
            <a:pPr algn="ctr">
              <a:buNone/>
            </a:pPr>
            <a:r>
              <a:rPr lang="hr-HR" sz="2800" b="1" dirty="0" smtClean="0">
                <a:solidFill>
                  <a:schemeClr val="bg1"/>
                </a:solidFill>
              </a:rPr>
              <a:t>DA SANJARE.</a:t>
            </a:r>
            <a:endParaRPr lang="en-US" sz="2800" dirty="0">
              <a:solidFill>
                <a:schemeClr val="bg1"/>
              </a:solidFill>
              <a:effectLst>
                <a:glow rad="101600">
                  <a:schemeClr val="accent5">
                    <a:satMod val="175000"/>
                    <a:alpha val="40000"/>
                  </a:schemeClr>
                </a:glow>
              </a:effectLst>
            </a:endParaRPr>
          </a:p>
        </p:txBody>
      </p:sp>
      <p:pic>
        <p:nvPicPr>
          <p:cNvPr id="1026" name="Picture 2" descr="C:\Documents and Settings\Mare\Desktop\AMATA\New Folder (2)\images16.jpg"/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chemeClr val="accent3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4572000" y="2214555"/>
            <a:ext cx="4572000" cy="46434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Rectangle 11"/>
          <p:cNvSpPr/>
          <p:nvPr/>
        </p:nvSpPr>
        <p:spPr>
          <a:xfrm>
            <a:off x="4643438" y="2428868"/>
            <a:ext cx="1571636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r-HR" b="1" dirty="0" smtClean="0">
                <a:solidFill>
                  <a:srgbClr val="003300"/>
                </a:solidFill>
              </a:rPr>
              <a:t>POSVETITE KVALITETNO</a:t>
            </a:r>
          </a:p>
          <a:p>
            <a:r>
              <a:rPr lang="hr-HR" b="1" dirty="0" smtClean="0">
                <a:solidFill>
                  <a:srgbClr val="003300"/>
                </a:solidFill>
              </a:rPr>
              <a:t>VRIJEME</a:t>
            </a:r>
            <a:endParaRPr lang="en-US" b="1" dirty="0" smtClean="0">
              <a:solidFill>
                <a:srgbClr val="003300"/>
              </a:solidFill>
            </a:endParaRPr>
          </a:p>
          <a:p>
            <a:r>
              <a:rPr lang="en-US" b="1" dirty="0" smtClean="0">
                <a:solidFill>
                  <a:srgbClr val="003300"/>
                </a:solidFill>
              </a:rPr>
              <a:t> VA</a:t>
            </a:r>
            <a:r>
              <a:rPr lang="hr-HR" b="1" dirty="0" smtClean="0">
                <a:solidFill>
                  <a:srgbClr val="003300"/>
                </a:solidFill>
              </a:rPr>
              <a:t>ŠOJ</a:t>
            </a:r>
          </a:p>
          <a:p>
            <a:r>
              <a:rPr lang="hr-HR" b="1" dirty="0" smtClean="0">
                <a:solidFill>
                  <a:srgbClr val="003300"/>
                </a:solidFill>
              </a:rPr>
              <a:t>DJECI.</a:t>
            </a:r>
            <a:endParaRPr lang="en-US" b="1" dirty="0" smtClean="0">
              <a:solidFill>
                <a:srgbClr val="003300"/>
              </a:solidFill>
            </a:endParaRPr>
          </a:p>
          <a:p>
            <a:r>
              <a:rPr lang="hr-HR" b="1" dirty="0" smtClean="0">
                <a:solidFill>
                  <a:srgbClr val="003300"/>
                </a:solidFill>
              </a:rPr>
              <a:t>AKO SLUČAJNO ODABERU KRIVI PUT ZNAT ĆETE DA NIJE DO VAS.</a:t>
            </a:r>
            <a:endParaRPr lang="en-US" dirty="0">
              <a:solidFill>
                <a:srgbClr val="003300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42844" y="2285992"/>
            <a:ext cx="442915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 fontAlgn="base">
              <a:spcBef>
                <a:spcPct val="0"/>
              </a:spcBef>
              <a:spcAft>
                <a:spcPct val="0"/>
              </a:spcAft>
            </a:pPr>
            <a:r>
              <a:rPr lang="hr-HR" b="1" dirty="0" smtClean="0">
                <a:solidFill>
                  <a:srgbClr val="003300"/>
                </a:solidFill>
              </a:rPr>
              <a:t>SVAK</a:t>
            </a:r>
            <a:r>
              <a:rPr lang="en-US" b="1" dirty="0" smtClean="0">
                <a:solidFill>
                  <a:srgbClr val="003300"/>
                </a:solidFill>
              </a:rPr>
              <a:t>U</a:t>
            </a:r>
            <a:r>
              <a:rPr lang="hr-HR" b="1" dirty="0" smtClean="0">
                <a:solidFill>
                  <a:srgbClr val="003300"/>
                </a:solidFill>
              </a:rPr>
              <a:t> SEKUND</a:t>
            </a:r>
            <a:r>
              <a:rPr lang="en-US" b="1" dirty="0" smtClean="0">
                <a:solidFill>
                  <a:srgbClr val="003300"/>
                </a:solidFill>
              </a:rPr>
              <a:t>U</a:t>
            </a:r>
            <a:r>
              <a:rPr lang="hr-HR" b="1" dirty="0" smtClean="0">
                <a:solidFill>
                  <a:srgbClr val="003300"/>
                </a:solidFill>
              </a:rPr>
              <a:t> KOJU</a:t>
            </a:r>
            <a:r>
              <a:rPr lang="en-US" b="1" dirty="0" smtClean="0">
                <a:solidFill>
                  <a:srgbClr val="003300"/>
                </a:solidFill>
              </a:rPr>
              <a:t> </a:t>
            </a:r>
            <a:r>
              <a:rPr lang="hr-HR" b="1" dirty="0" smtClean="0">
                <a:solidFill>
                  <a:srgbClr val="003300"/>
                </a:solidFill>
              </a:rPr>
              <a:t>PROVEDEŠ</a:t>
            </a:r>
          </a:p>
          <a:p>
            <a:pPr marL="514350" indent="-514350" fontAlgn="base">
              <a:spcBef>
                <a:spcPct val="0"/>
              </a:spcBef>
              <a:spcAft>
                <a:spcPct val="0"/>
              </a:spcAft>
            </a:pPr>
            <a:r>
              <a:rPr lang="hr-HR" b="1" dirty="0" smtClean="0">
                <a:solidFill>
                  <a:srgbClr val="003300"/>
                </a:solidFill>
              </a:rPr>
              <a:t>NEPOTREBNO  </a:t>
            </a:r>
          </a:p>
          <a:p>
            <a:pPr marL="514350" indent="-514350" fontAlgn="base">
              <a:spcBef>
                <a:spcPct val="0"/>
              </a:spcBef>
              <a:spcAft>
                <a:spcPct val="0"/>
              </a:spcAft>
            </a:pPr>
            <a:r>
              <a:rPr lang="hr-HR" b="1" dirty="0" smtClean="0">
                <a:solidFill>
                  <a:srgbClr val="003300"/>
                </a:solidFill>
              </a:rPr>
              <a:t>RAZMIŠLJAJUĆI </a:t>
            </a:r>
            <a:endParaRPr lang="en-US" b="1" dirty="0" smtClean="0">
              <a:solidFill>
                <a:srgbClr val="003300"/>
              </a:solidFill>
            </a:endParaRPr>
          </a:p>
          <a:p>
            <a:pPr marL="514350" indent="-514350" fontAlgn="base">
              <a:spcBef>
                <a:spcPct val="0"/>
              </a:spcBef>
              <a:spcAft>
                <a:spcPct val="0"/>
              </a:spcAft>
            </a:pPr>
            <a:r>
              <a:rPr lang="hr-HR" b="1" dirty="0" smtClean="0">
                <a:solidFill>
                  <a:srgbClr val="003300"/>
                </a:solidFill>
              </a:rPr>
              <a:t>O TUĐIM </a:t>
            </a:r>
            <a:endParaRPr lang="en-US" b="1" dirty="0" smtClean="0">
              <a:solidFill>
                <a:srgbClr val="003300"/>
              </a:solidFill>
            </a:endParaRPr>
          </a:p>
          <a:p>
            <a:pPr marL="514350" indent="-514350" fontAlgn="base">
              <a:spcBef>
                <a:spcPct val="0"/>
              </a:spcBef>
              <a:spcAft>
                <a:spcPct val="0"/>
              </a:spcAft>
            </a:pPr>
            <a:r>
              <a:rPr lang="hr-HR" b="1" dirty="0" smtClean="0">
                <a:solidFill>
                  <a:srgbClr val="003300"/>
                </a:solidFill>
              </a:rPr>
              <a:t>                   SNOVIMA...</a:t>
            </a:r>
            <a:endParaRPr lang="en-US" sz="2800" dirty="0" smtClean="0">
              <a:solidFill>
                <a:srgbClr val="0033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-214346" y="5429264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marL="514350" indent="-514350" algn="r" fontAlgn="base">
              <a:spcBef>
                <a:spcPct val="0"/>
              </a:spcBef>
              <a:spcAft>
                <a:spcPct val="0"/>
              </a:spcAft>
            </a:pPr>
            <a:r>
              <a:rPr lang="hr-HR" b="1" dirty="0" smtClean="0">
                <a:solidFill>
                  <a:srgbClr val="003300"/>
                </a:solidFill>
              </a:rPr>
              <a:t>...ODUZIMAŠ</a:t>
            </a:r>
          </a:p>
          <a:p>
            <a:pPr marL="514350" indent="-514350" algn="r" fontAlgn="base">
              <a:spcBef>
                <a:spcPct val="0"/>
              </a:spcBef>
              <a:spcAft>
                <a:spcPct val="0"/>
              </a:spcAft>
            </a:pPr>
            <a:r>
              <a:rPr lang="hr-HR" b="1" dirty="0" smtClean="0">
                <a:solidFill>
                  <a:srgbClr val="003300"/>
                </a:solidFill>
              </a:rPr>
              <a:t> JE OD </a:t>
            </a:r>
            <a:r>
              <a:rPr lang="en-US" b="1" dirty="0" smtClean="0">
                <a:solidFill>
                  <a:srgbClr val="003300"/>
                </a:solidFill>
              </a:rPr>
              <a:t>OSTVARENJA </a:t>
            </a:r>
          </a:p>
          <a:p>
            <a:pPr marL="514350" indent="-514350" algn="r" fontAlgn="base">
              <a:spcBef>
                <a:spcPct val="0"/>
              </a:spcBef>
              <a:spcAft>
                <a:spcPct val="0"/>
              </a:spcAft>
            </a:pPr>
            <a:r>
              <a:rPr lang="hr-HR" b="1" dirty="0" smtClean="0">
                <a:solidFill>
                  <a:srgbClr val="003300"/>
                </a:solidFill>
              </a:rPr>
              <a:t>SVOJIH VLASTITIH</a:t>
            </a:r>
            <a:r>
              <a:rPr lang="hr-HR" b="1" dirty="0" smtClean="0"/>
              <a:t>!</a:t>
            </a:r>
            <a:endParaRPr lang="en-US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chemeClr val="bg2">
              <a:lumMod val="50000"/>
            </a:schemeClr>
          </a:solid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US" sz="3200" b="1" dirty="0" smtClean="0"/>
              <a:t>MJESEC BORBE PROTIV OVISNOSTI </a:t>
            </a:r>
            <a:r>
              <a:rPr lang="hr-HR" sz="3200" b="1" dirty="0" smtClean="0"/>
              <a:t/>
            </a:r>
            <a:br>
              <a:rPr lang="hr-HR" sz="3200" b="1" dirty="0" smtClean="0"/>
            </a:br>
            <a:r>
              <a:rPr lang="en-US" sz="3200" b="1" dirty="0" smtClean="0"/>
              <a:t>15.11. </a:t>
            </a:r>
            <a:r>
              <a:rPr lang="hr-HR" sz="3200" b="1" dirty="0" smtClean="0"/>
              <a:t>-</a:t>
            </a:r>
            <a:r>
              <a:rPr lang="en-US" sz="3200" b="1" dirty="0" smtClean="0"/>
              <a:t> 15. 12</a:t>
            </a:r>
            <a:r>
              <a:rPr lang="hr-HR" sz="3200" b="1" dirty="0" smtClean="0"/>
              <a:t>. </a:t>
            </a:r>
            <a:endParaRPr lang="en-US" sz="3200" b="1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>
          <a:xfrm>
            <a:off x="0" y="1071546"/>
            <a:ext cx="4497388" cy="1108069"/>
          </a:xfrm>
          <a:solidFill>
            <a:schemeClr val="bg2">
              <a:lumMod val="75000"/>
            </a:schemeClr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hr-HR" sz="1400" dirty="0" smtClean="0">
                <a:ln/>
                <a:solidFill>
                  <a:schemeClr val="bg2">
                    <a:lumMod val="25000"/>
                  </a:schemeClr>
                </a:solidFill>
              </a:rPr>
              <a:t>PORUKE KORISNIKA </a:t>
            </a:r>
          </a:p>
          <a:p>
            <a:pPr algn="ctr"/>
            <a:r>
              <a:rPr lang="hr-HR" sz="1400" dirty="0" smtClean="0">
                <a:ln/>
                <a:solidFill>
                  <a:schemeClr val="bg2">
                    <a:lumMod val="25000"/>
                  </a:schemeClr>
                </a:solidFill>
              </a:rPr>
              <a:t> CENTRA ZA ODVIKAVANJE OD OVISNOSTI MARJANOVAC </a:t>
            </a:r>
          </a:p>
          <a:p>
            <a:pPr algn="ctr"/>
            <a:r>
              <a:rPr lang="hr-HR" sz="1400" dirty="0" smtClean="0">
                <a:ln/>
                <a:solidFill>
                  <a:schemeClr val="bg2">
                    <a:lumMod val="25000"/>
                  </a:schemeClr>
                </a:solidFill>
              </a:rPr>
              <a:t>MLADIMA</a:t>
            </a:r>
            <a:endParaRPr lang="en-US" sz="1400" dirty="0">
              <a:ln/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0" name="Content Placeholder 9"/>
          <p:cNvSpPr>
            <a:spLocks noGrp="1"/>
          </p:cNvSpPr>
          <p:nvPr>
            <p:ph sz="quarter" idx="4"/>
          </p:nvPr>
        </p:nvSpPr>
        <p:spPr>
          <a:xfrm>
            <a:off x="4572000" y="2285992"/>
            <a:ext cx="2071702" cy="2214578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hr-HR" sz="4000" b="1" dirty="0" smtClean="0">
                <a:solidFill>
                  <a:schemeClr val="bg1"/>
                </a:solidFill>
              </a:rPr>
              <a:t>POTIČITE</a:t>
            </a:r>
          </a:p>
          <a:p>
            <a:pPr>
              <a:buNone/>
            </a:pPr>
            <a:r>
              <a:rPr lang="hr-HR" sz="4000" b="1" dirty="0" smtClean="0">
                <a:solidFill>
                  <a:schemeClr val="bg1"/>
                </a:solidFill>
              </a:rPr>
              <a:t>SVOJU</a:t>
            </a:r>
          </a:p>
          <a:p>
            <a:pPr>
              <a:buNone/>
            </a:pPr>
            <a:r>
              <a:rPr lang="hr-HR" sz="4000" b="1" dirty="0" smtClean="0">
                <a:solidFill>
                  <a:schemeClr val="bg1"/>
                </a:solidFill>
              </a:rPr>
              <a:t>DJECU</a:t>
            </a:r>
          </a:p>
          <a:p>
            <a:pPr>
              <a:buNone/>
            </a:pPr>
            <a:r>
              <a:rPr lang="hr-HR" sz="4000" b="1" dirty="0" smtClean="0">
                <a:solidFill>
                  <a:schemeClr val="bg1"/>
                </a:solidFill>
              </a:rPr>
              <a:t> DA</a:t>
            </a:r>
          </a:p>
          <a:p>
            <a:pPr>
              <a:buNone/>
            </a:pPr>
            <a:r>
              <a:rPr lang="hr-HR" sz="4000" b="1" dirty="0" smtClean="0">
                <a:solidFill>
                  <a:schemeClr val="bg1"/>
                </a:solidFill>
              </a:rPr>
              <a:t>SANJAJU.</a:t>
            </a:r>
            <a:endParaRPr lang="en-US" dirty="0">
              <a:solidFill>
                <a:schemeClr val="bg1"/>
              </a:solidFill>
              <a:effectLst>
                <a:glow rad="101600">
                  <a:schemeClr val="accent5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11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4572000" y="1071546"/>
            <a:ext cx="4572000" cy="1108069"/>
          </a:xfrm>
          <a:solidFill>
            <a:schemeClr val="bg2">
              <a:lumMod val="75000"/>
            </a:schemeClr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hr-HR" sz="1400" dirty="0" smtClean="0">
                <a:ln/>
                <a:solidFill>
                  <a:schemeClr val="bg2">
                    <a:lumMod val="25000"/>
                  </a:schemeClr>
                </a:solidFill>
              </a:rPr>
              <a:t>PORUKE KORISNIKA </a:t>
            </a:r>
          </a:p>
          <a:p>
            <a:pPr algn="ctr"/>
            <a:r>
              <a:rPr lang="hr-HR" sz="1400" dirty="0" smtClean="0">
                <a:ln/>
                <a:solidFill>
                  <a:schemeClr val="bg2">
                    <a:lumMod val="25000"/>
                  </a:schemeClr>
                </a:solidFill>
              </a:rPr>
              <a:t> CENTRA ZA ODVIKAVANJE OD OVISNOSTI MARJANOVAC </a:t>
            </a:r>
          </a:p>
          <a:p>
            <a:pPr algn="ctr"/>
            <a:r>
              <a:rPr lang="hr-HR" sz="1400" dirty="0" smtClean="0">
                <a:ln/>
                <a:solidFill>
                  <a:schemeClr val="bg2">
                    <a:lumMod val="25000"/>
                  </a:schemeClr>
                </a:solidFill>
              </a:rPr>
              <a:t>RODITELJIMA</a:t>
            </a:r>
            <a:endParaRPr lang="en-US" sz="1600" dirty="0">
              <a:ln/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1266" name="Rectangle 2"/>
          <p:cNvSpPr>
            <a:spLocks noChangeArrowheads="1"/>
          </p:cNvSpPr>
          <p:nvPr/>
        </p:nvSpPr>
        <p:spPr bwMode="auto">
          <a:xfrm>
            <a:off x="0" y="2571744"/>
            <a:ext cx="4429124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514350" indent="-514350" algn="ctr" fontAlgn="base">
              <a:spcBef>
                <a:spcPct val="0"/>
              </a:spcBef>
              <a:spcAft>
                <a:spcPct val="0"/>
              </a:spcAft>
            </a:pPr>
            <a:r>
              <a:rPr lang="hr-HR" sz="3200" b="1" dirty="0">
                <a:solidFill>
                  <a:schemeClr val="bg1"/>
                </a:solidFill>
              </a:rPr>
              <a:t>NAJVEĆA BORBA JE BORBA SA SAMIM SOBOM! </a:t>
            </a:r>
            <a:endParaRPr lang="hr-HR" sz="3200" b="1" dirty="0" smtClean="0">
              <a:solidFill>
                <a:schemeClr val="bg1"/>
              </a:solidFill>
            </a:endParaRPr>
          </a:p>
          <a:p>
            <a:pPr marL="514350" indent="-514350" algn="ctr" fontAlgn="base">
              <a:spcBef>
                <a:spcPct val="0"/>
              </a:spcBef>
              <a:spcAft>
                <a:spcPct val="0"/>
              </a:spcAft>
            </a:pPr>
            <a:r>
              <a:rPr lang="hr-HR" sz="3200" b="1" dirty="0" smtClean="0">
                <a:solidFill>
                  <a:schemeClr val="bg1"/>
                </a:solidFill>
              </a:rPr>
              <a:t>NE </a:t>
            </a:r>
            <a:r>
              <a:rPr lang="hr-HR" sz="3200" b="1" dirty="0">
                <a:solidFill>
                  <a:schemeClr val="bg1"/>
                </a:solidFill>
              </a:rPr>
              <a:t>MOŽEŠ </a:t>
            </a:r>
            <a:r>
              <a:rPr lang="hr-HR" sz="3200" b="1" dirty="0" smtClean="0">
                <a:solidFill>
                  <a:schemeClr val="bg1"/>
                </a:solidFill>
              </a:rPr>
              <a:t>SAM!</a:t>
            </a:r>
          </a:p>
          <a:p>
            <a:pPr marL="514350" indent="-514350" algn="ctr" fontAlgn="base">
              <a:spcBef>
                <a:spcPct val="0"/>
              </a:spcBef>
              <a:spcAft>
                <a:spcPct val="0"/>
              </a:spcAft>
            </a:pPr>
            <a:r>
              <a:rPr lang="hr-HR" sz="3200" b="1" dirty="0" smtClean="0">
                <a:solidFill>
                  <a:schemeClr val="bg1"/>
                </a:solidFill>
              </a:rPr>
              <a:t> </a:t>
            </a:r>
            <a:r>
              <a:rPr lang="hr-HR" sz="3200" b="1" dirty="0">
                <a:solidFill>
                  <a:schemeClr val="bg1"/>
                </a:solidFill>
              </a:rPr>
              <a:t>SAMO ZAJEDNO MI SMO BORCI</a:t>
            </a:r>
            <a:r>
              <a:rPr lang="hr-HR" sz="3200" b="1" dirty="0" smtClean="0">
                <a:solidFill>
                  <a:schemeClr val="bg1"/>
                </a:solidFill>
              </a:rPr>
              <a:t>.</a:t>
            </a:r>
            <a:endParaRPr lang="en-US" sz="3200" dirty="0">
              <a:solidFill>
                <a:schemeClr val="bg1"/>
              </a:solidFill>
            </a:endParaRPr>
          </a:p>
        </p:txBody>
      </p:sp>
      <p:pic>
        <p:nvPicPr>
          <p:cNvPr id="1026" name="Picture 2" descr="C:\Documents and Settings\INTEL\Desktop\stop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2357406"/>
            <a:ext cx="4214842" cy="4286304"/>
          </a:xfrm>
          <a:prstGeom prst="rect">
            <a:avLst/>
          </a:prstGeom>
          <a:noFill/>
        </p:spPr>
      </p:pic>
      <p:pic>
        <p:nvPicPr>
          <p:cNvPr id="1027" name="Picture 3" descr="C:\Documents and Settings\INTEL\My Documents\Camera 2.11.2014\2014-08-08 13.41.15.jpg"/>
          <p:cNvPicPr>
            <a:picLocks noChangeAspect="1" noChangeArrowheads="1"/>
          </p:cNvPicPr>
          <p:nvPr/>
        </p:nvPicPr>
        <p:blipFill>
          <a:blip r:embed="rId3">
            <a:lum bright="20000"/>
          </a:blip>
          <a:srcRect/>
          <a:stretch>
            <a:fillRect/>
          </a:stretch>
        </p:blipFill>
        <p:spPr bwMode="auto">
          <a:xfrm>
            <a:off x="4643438" y="2285992"/>
            <a:ext cx="2928958" cy="4267200"/>
          </a:xfrm>
          <a:prstGeom prst="rect">
            <a:avLst/>
          </a:prstGeom>
          <a:noFill/>
        </p:spPr>
      </p:pic>
      <p:sp>
        <p:nvSpPr>
          <p:cNvPr id="9" name="Rectangle 8"/>
          <p:cNvSpPr/>
          <p:nvPr/>
        </p:nvSpPr>
        <p:spPr>
          <a:xfrm>
            <a:off x="6858016" y="2357430"/>
            <a:ext cx="2285984" cy="46782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u="sng" dirty="0" err="1" smtClean="0"/>
              <a:t>Sedam</a:t>
            </a:r>
            <a:r>
              <a:rPr lang="en-US" b="1" u="sng" dirty="0" smtClean="0"/>
              <a:t> </a:t>
            </a:r>
            <a:r>
              <a:rPr lang="en-US" b="1" u="sng" dirty="0" err="1" smtClean="0"/>
              <a:t>grij</a:t>
            </a:r>
            <a:r>
              <a:rPr lang="sr-Latn-CS" b="1" u="sng" dirty="0" smtClean="0"/>
              <a:t>eha </a:t>
            </a:r>
            <a:r>
              <a:rPr lang="en-US" b="1" u="sng" dirty="0" smtClean="0"/>
              <a:t> </a:t>
            </a:r>
            <a:r>
              <a:rPr lang="en-US" b="1" dirty="0" err="1" smtClean="0"/>
              <a:t>koje</a:t>
            </a:r>
            <a:r>
              <a:rPr lang="en-US" b="1" dirty="0" smtClean="0"/>
              <a:t> </a:t>
            </a:r>
            <a:r>
              <a:rPr lang="en-US" b="1" dirty="0" err="1" smtClean="0"/>
              <a:t>ljudsko</a:t>
            </a:r>
            <a:r>
              <a:rPr lang="en-US" b="1" dirty="0" smtClean="0"/>
              <a:t> </a:t>
            </a:r>
            <a:r>
              <a:rPr lang="en-US" b="1" dirty="0" err="1" smtClean="0"/>
              <a:t>društvo</a:t>
            </a:r>
            <a:r>
              <a:rPr lang="en-US" b="1" dirty="0" smtClean="0"/>
              <a:t> </a:t>
            </a:r>
            <a:r>
              <a:rPr lang="en-US" b="1" dirty="0" err="1" smtClean="0"/>
              <a:t>čini</a:t>
            </a:r>
            <a:r>
              <a:rPr lang="en-US" b="1" dirty="0" smtClean="0"/>
              <a:t> </a:t>
            </a:r>
            <a:r>
              <a:rPr lang="en-US" b="1" dirty="0" err="1" smtClean="0"/>
              <a:t>i</a:t>
            </a:r>
            <a:r>
              <a:rPr lang="en-US" b="1" dirty="0" smtClean="0"/>
              <a:t> </a:t>
            </a:r>
            <a:r>
              <a:rPr lang="en-US" b="1" dirty="0" err="1" smtClean="0"/>
              <a:t>uzrokuje</a:t>
            </a:r>
            <a:r>
              <a:rPr lang="en-US" b="1" dirty="0" smtClean="0"/>
              <a:t> </a:t>
            </a:r>
            <a:r>
              <a:rPr lang="en-US" b="1" dirty="0" err="1" smtClean="0"/>
              <a:t>sva</a:t>
            </a:r>
            <a:r>
              <a:rPr lang="en-US" b="1" dirty="0" smtClean="0"/>
              <a:t> </a:t>
            </a:r>
            <a:r>
              <a:rPr lang="en-US" b="1" dirty="0" err="1" smtClean="0"/>
              <a:t>nasilja</a:t>
            </a:r>
            <a:r>
              <a:rPr lang="en-US" b="1" dirty="0" smtClean="0"/>
              <a:t>: </a:t>
            </a:r>
            <a:r>
              <a:rPr lang="en-US" b="1" dirty="0" err="1" smtClean="0"/>
              <a:t>bogatstvo</a:t>
            </a:r>
            <a:r>
              <a:rPr lang="en-US" b="1" dirty="0" smtClean="0"/>
              <a:t> </a:t>
            </a:r>
            <a:r>
              <a:rPr lang="en-US" b="1" dirty="0" err="1" smtClean="0"/>
              <a:t>bez</a:t>
            </a:r>
            <a:r>
              <a:rPr lang="en-US" b="1" dirty="0" smtClean="0"/>
              <a:t> </a:t>
            </a:r>
            <a:r>
              <a:rPr lang="en-US" b="1" dirty="0" err="1" smtClean="0"/>
              <a:t>rada</a:t>
            </a:r>
            <a:r>
              <a:rPr lang="en-US" b="1" dirty="0" smtClean="0"/>
              <a:t>, </a:t>
            </a:r>
            <a:r>
              <a:rPr lang="en-US" b="1" dirty="0" err="1" smtClean="0"/>
              <a:t>zadovoljstvo</a:t>
            </a:r>
            <a:r>
              <a:rPr lang="en-US" b="1" dirty="0" smtClean="0"/>
              <a:t> </a:t>
            </a:r>
            <a:r>
              <a:rPr lang="en-US" b="1" dirty="0" err="1" smtClean="0"/>
              <a:t>bez</a:t>
            </a:r>
            <a:r>
              <a:rPr lang="en-US" b="1" dirty="0" smtClean="0"/>
              <a:t> </a:t>
            </a:r>
            <a:r>
              <a:rPr lang="en-US" b="1" dirty="0" err="1" smtClean="0"/>
              <a:t>savjesti</a:t>
            </a:r>
            <a:r>
              <a:rPr lang="en-US" b="1" dirty="0" smtClean="0"/>
              <a:t>, </a:t>
            </a:r>
            <a:r>
              <a:rPr lang="en-US" b="1" dirty="0" err="1" smtClean="0"/>
              <a:t>znanje</a:t>
            </a:r>
            <a:r>
              <a:rPr lang="en-US" b="1" dirty="0" smtClean="0"/>
              <a:t> </a:t>
            </a:r>
            <a:r>
              <a:rPr lang="en-US" b="1" dirty="0" err="1" smtClean="0"/>
              <a:t>bez</a:t>
            </a:r>
            <a:r>
              <a:rPr lang="en-US" b="1" dirty="0" smtClean="0"/>
              <a:t> </a:t>
            </a:r>
            <a:r>
              <a:rPr lang="en-US" b="1" dirty="0" err="1" smtClean="0"/>
              <a:t>osobnosti</a:t>
            </a:r>
            <a:r>
              <a:rPr lang="en-US" b="1" dirty="0" smtClean="0"/>
              <a:t>, </a:t>
            </a:r>
            <a:r>
              <a:rPr lang="en-US" b="1" dirty="0" err="1" smtClean="0"/>
              <a:t>trgovanje</a:t>
            </a:r>
            <a:r>
              <a:rPr lang="en-US" b="1" dirty="0" smtClean="0"/>
              <a:t> </a:t>
            </a:r>
            <a:r>
              <a:rPr lang="en-US" b="1" dirty="0" err="1" smtClean="0"/>
              <a:t>bez</a:t>
            </a:r>
            <a:r>
              <a:rPr lang="en-US" b="1" dirty="0" smtClean="0"/>
              <a:t> </a:t>
            </a:r>
            <a:r>
              <a:rPr lang="en-US" b="1" dirty="0" err="1" smtClean="0"/>
              <a:t>moralnosti</a:t>
            </a:r>
            <a:r>
              <a:rPr lang="en-US" b="1" dirty="0" smtClean="0"/>
              <a:t>, </a:t>
            </a:r>
            <a:r>
              <a:rPr lang="en-US" b="1" dirty="0" err="1" smtClean="0"/>
              <a:t>nauka</a:t>
            </a:r>
            <a:r>
              <a:rPr lang="en-US" b="1" dirty="0" smtClean="0"/>
              <a:t> </a:t>
            </a:r>
            <a:r>
              <a:rPr lang="en-US" b="1" dirty="0" err="1" smtClean="0"/>
              <a:t>bez</a:t>
            </a:r>
            <a:r>
              <a:rPr lang="en-US" b="1" dirty="0" smtClean="0"/>
              <a:t> </a:t>
            </a:r>
            <a:r>
              <a:rPr lang="en-US" b="1" dirty="0" err="1" smtClean="0"/>
              <a:t>humanosti</a:t>
            </a:r>
            <a:r>
              <a:rPr lang="en-US" b="1" dirty="0" smtClean="0"/>
              <a:t>, </a:t>
            </a:r>
            <a:r>
              <a:rPr lang="en-US" b="1" dirty="0" err="1" smtClean="0"/>
              <a:t>vjera</a:t>
            </a:r>
            <a:r>
              <a:rPr lang="en-US" b="1" dirty="0" smtClean="0"/>
              <a:t> </a:t>
            </a:r>
            <a:r>
              <a:rPr lang="en-US" b="1" dirty="0" err="1" smtClean="0"/>
              <a:t>bez</a:t>
            </a:r>
            <a:r>
              <a:rPr lang="en-US" b="1" dirty="0" smtClean="0"/>
              <a:t> </a:t>
            </a:r>
            <a:r>
              <a:rPr lang="en-US" b="1" dirty="0" err="1" smtClean="0"/>
              <a:t>žrtvovanja</a:t>
            </a:r>
            <a:r>
              <a:rPr lang="en-US" b="1" dirty="0" smtClean="0"/>
              <a:t> </a:t>
            </a:r>
            <a:r>
              <a:rPr lang="en-US" b="1" dirty="0" err="1" smtClean="0"/>
              <a:t>i</a:t>
            </a:r>
            <a:r>
              <a:rPr lang="en-US" b="1" dirty="0" smtClean="0"/>
              <a:t> </a:t>
            </a:r>
            <a:r>
              <a:rPr lang="en-US" b="1" dirty="0" err="1" smtClean="0"/>
              <a:t>politika</a:t>
            </a:r>
            <a:r>
              <a:rPr lang="en-US" b="1" dirty="0" smtClean="0"/>
              <a:t> </a:t>
            </a:r>
            <a:r>
              <a:rPr lang="en-US" b="1" dirty="0" err="1" smtClean="0"/>
              <a:t>bez</a:t>
            </a:r>
            <a:r>
              <a:rPr lang="en-US" b="1" dirty="0" smtClean="0"/>
              <a:t> </a:t>
            </a:r>
            <a:r>
              <a:rPr lang="en-US" b="1" dirty="0" err="1" smtClean="0"/>
              <a:t>moralnih</a:t>
            </a:r>
            <a:r>
              <a:rPr lang="en-US" b="1" dirty="0" smtClean="0"/>
              <a:t> </a:t>
            </a:r>
            <a:r>
              <a:rPr lang="en-US" b="1" dirty="0" err="1" smtClean="0"/>
              <a:t>vrlina</a:t>
            </a:r>
            <a:r>
              <a:rPr lang="en-US" b="1" dirty="0" smtClean="0"/>
              <a:t>." </a:t>
            </a:r>
          </a:p>
          <a:p>
            <a:r>
              <a:rPr lang="en-US" b="1" dirty="0" smtClean="0"/>
              <a:t>( Mahatma </a:t>
            </a:r>
            <a:r>
              <a:rPr lang="en-US" b="1" dirty="0" err="1" smtClean="0"/>
              <a:t>Gandi</a:t>
            </a:r>
            <a:r>
              <a:rPr lang="en-US" b="1" dirty="0" smtClean="0"/>
              <a:t> ,</a:t>
            </a:r>
            <a:r>
              <a:rPr lang="en-US" b="1" dirty="0" err="1" smtClean="0"/>
              <a:t>Časopis</a:t>
            </a:r>
            <a:r>
              <a:rPr lang="en-US" b="1" dirty="0" smtClean="0"/>
              <a:t> </a:t>
            </a:r>
            <a:r>
              <a:rPr lang="en-US" b="1" i="1" dirty="0" smtClean="0"/>
              <a:t>Young India</a:t>
            </a:r>
            <a:r>
              <a:rPr lang="en-US" b="1" dirty="0" smtClean="0"/>
              <a:t>,1925.)</a:t>
            </a:r>
            <a:endParaRPr lang="en-US" sz="1400" b="1" dirty="0" smtClean="0"/>
          </a:p>
          <a:p>
            <a:pPr algn="ctr">
              <a:buNone/>
            </a:pPr>
            <a:r>
              <a:rPr lang="hr-HR" sz="2800" b="1" dirty="0" smtClean="0">
                <a:solidFill>
                  <a:schemeClr val="bg1"/>
                </a:solidFill>
              </a:rPr>
              <a:t>.</a:t>
            </a:r>
            <a:endParaRPr lang="en-US" sz="2800" dirty="0">
              <a:solidFill>
                <a:schemeClr val="bg1"/>
              </a:solidFill>
              <a:effectLst>
                <a:glow rad="101600">
                  <a:schemeClr val="accent5">
                    <a:satMod val="175000"/>
                    <a:alpha val="40000"/>
                  </a:schemeClr>
                </a:glo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9" name="Picture 3" descr="C:\Documents and Settings\Mare\Desktop\AMATA\New Folder (2)\images13.jpg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rgbClr val="6600CC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 bwMode="auto">
          <a:xfrm>
            <a:off x="4609420" y="2214554"/>
            <a:ext cx="4534580" cy="4643446"/>
          </a:xfrm>
          <a:prstGeom prst="rect">
            <a:avLst/>
          </a:prstGeom>
          <a:noFill/>
        </p:spPr>
      </p:pic>
      <p:pic>
        <p:nvPicPr>
          <p:cNvPr id="19458" name="Picture 2" descr="C:\Documents and Settings\Mare\Desktop\AMATA\New Folder (2)\images9.jpg"/>
          <p:cNvPicPr>
            <a:picLocks noChangeAspect="1" noChangeArrowheads="1"/>
          </p:cNvPicPr>
          <p:nvPr/>
        </p:nvPicPr>
        <p:blipFill>
          <a:blip r:embed="rId3">
            <a:lum bright="-30000" contrast="30000"/>
          </a:blip>
          <a:srcRect/>
          <a:stretch>
            <a:fillRect/>
          </a:stretch>
        </p:blipFill>
        <p:spPr bwMode="auto">
          <a:xfrm>
            <a:off x="0" y="2143116"/>
            <a:ext cx="4572000" cy="4714884"/>
          </a:xfrm>
          <a:prstGeom prst="rect">
            <a:avLst/>
          </a:prstGeom>
          <a:noFill/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US" sz="3200" b="1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MJESEC BORBE PROTIV OVISNOSTI </a:t>
            </a:r>
            <a:r>
              <a:rPr lang="hr-HR" sz="3200" b="1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/>
            </a:r>
            <a:br>
              <a:rPr lang="hr-HR" sz="3200" b="1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</a:br>
            <a:r>
              <a:rPr lang="en-US" sz="3200" b="1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15.11. </a:t>
            </a:r>
            <a:r>
              <a:rPr lang="hr-HR" sz="3200" b="1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-</a:t>
            </a:r>
            <a:r>
              <a:rPr lang="en-US" sz="3200" b="1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 15. 12</a:t>
            </a:r>
            <a:r>
              <a:rPr lang="hr-HR" sz="3200" b="1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. 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>
          <a:xfrm>
            <a:off x="0" y="1071546"/>
            <a:ext cx="4497388" cy="1108069"/>
          </a:xfrm>
          <a:solidFill>
            <a:schemeClr val="tx2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hr-HR" sz="1400" dirty="0" smtClean="0">
                <a:ln/>
                <a:solidFill>
                  <a:srgbClr val="000066"/>
                </a:solidFill>
              </a:rPr>
              <a:t>PORUKE KORISNIKA </a:t>
            </a:r>
          </a:p>
          <a:p>
            <a:pPr algn="ctr"/>
            <a:r>
              <a:rPr lang="hr-HR" sz="1400" dirty="0" smtClean="0">
                <a:ln/>
                <a:solidFill>
                  <a:srgbClr val="000066"/>
                </a:solidFill>
              </a:rPr>
              <a:t> CENTRA ZA ODVIKAVANJE OD OVISNOSTI MARJANOVAC </a:t>
            </a:r>
          </a:p>
          <a:p>
            <a:pPr algn="ctr"/>
            <a:r>
              <a:rPr lang="hr-HR" sz="1400" dirty="0" smtClean="0">
                <a:ln/>
                <a:solidFill>
                  <a:srgbClr val="000066"/>
                </a:solidFill>
              </a:rPr>
              <a:t>MLADIMA</a:t>
            </a:r>
            <a:endParaRPr lang="en-US" sz="1400" dirty="0">
              <a:ln/>
              <a:solidFill>
                <a:srgbClr val="000066"/>
              </a:solidFill>
            </a:endParaRPr>
          </a:p>
        </p:txBody>
      </p:sp>
      <p:sp>
        <p:nvSpPr>
          <p:cNvPr id="10" name="Content Placeholder 9"/>
          <p:cNvSpPr>
            <a:spLocks noGrp="1"/>
          </p:cNvSpPr>
          <p:nvPr>
            <p:ph sz="quarter" idx="4"/>
          </p:nvPr>
        </p:nvSpPr>
        <p:spPr>
          <a:xfrm>
            <a:off x="4643438" y="2214554"/>
            <a:ext cx="2500330" cy="2214578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hr-HR" b="1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PRUŽITE SVOM</a:t>
            </a:r>
            <a:endParaRPr lang="en-US" b="1" dirty="0" smtClean="0">
              <a:solidFill>
                <a:schemeClr val="accent5">
                  <a:lumMod val="20000"/>
                  <a:lumOff val="80000"/>
                </a:schemeClr>
              </a:solidFill>
            </a:endParaRPr>
          </a:p>
          <a:p>
            <a:pPr>
              <a:buNone/>
            </a:pPr>
            <a:r>
              <a:rPr lang="hr-HR" b="1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DJETETU </a:t>
            </a:r>
            <a:endParaRPr lang="en-US" b="1" dirty="0" smtClean="0">
              <a:solidFill>
                <a:schemeClr val="accent5">
                  <a:lumMod val="20000"/>
                  <a:lumOff val="80000"/>
                </a:schemeClr>
              </a:solidFill>
            </a:endParaRPr>
          </a:p>
          <a:p>
            <a:pPr>
              <a:buNone/>
            </a:pPr>
            <a:r>
              <a:rPr lang="hr-HR" b="1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DOM</a:t>
            </a:r>
            <a:endParaRPr lang="en-US" b="1" dirty="0" smtClean="0">
              <a:solidFill>
                <a:schemeClr val="accent5">
                  <a:lumMod val="20000"/>
                  <a:lumOff val="80000"/>
                </a:schemeClr>
              </a:solidFill>
            </a:endParaRPr>
          </a:p>
          <a:p>
            <a:pPr>
              <a:buNone/>
            </a:pPr>
            <a:r>
              <a:rPr lang="hr-HR" b="1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KOJI</a:t>
            </a:r>
            <a:r>
              <a:rPr lang="en-US" b="1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 </a:t>
            </a:r>
          </a:p>
          <a:p>
            <a:pPr>
              <a:buNone/>
            </a:pPr>
            <a:r>
              <a:rPr lang="hr-HR" b="1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ZASLUŽUJE,</a:t>
            </a:r>
            <a:endParaRPr lang="en-US" b="1" dirty="0" smtClean="0">
              <a:solidFill>
                <a:schemeClr val="accent5">
                  <a:lumMod val="20000"/>
                  <a:lumOff val="80000"/>
                </a:schemeClr>
              </a:solidFill>
            </a:endParaRPr>
          </a:p>
          <a:p>
            <a:pPr>
              <a:buNone/>
            </a:pPr>
            <a:r>
              <a:rPr lang="hr-HR" b="1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SIGURNOST</a:t>
            </a:r>
            <a:r>
              <a:rPr lang="en-US" b="1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 </a:t>
            </a:r>
            <a:r>
              <a:rPr lang="hr-HR" b="1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 I</a:t>
            </a:r>
            <a:endParaRPr lang="en-US" b="1" dirty="0" smtClean="0">
              <a:solidFill>
                <a:schemeClr val="accent5">
                  <a:lumMod val="20000"/>
                  <a:lumOff val="80000"/>
                </a:schemeClr>
              </a:solidFill>
            </a:endParaRPr>
          </a:p>
          <a:p>
            <a:pPr>
              <a:buNone/>
            </a:pPr>
            <a:r>
              <a:rPr lang="hr-HR" b="1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TOPLINU.</a:t>
            </a:r>
            <a:endParaRPr lang="en-US" b="1" dirty="0" smtClean="0">
              <a:solidFill>
                <a:schemeClr val="accent5">
                  <a:lumMod val="20000"/>
                  <a:lumOff val="80000"/>
                </a:schemeClr>
              </a:solidFill>
            </a:endParaRPr>
          </a:p>
          <a:p>
            <a:pPr>
              <a:buNone/>
            </a:pPr>
            <a:endParaRPr lang="en-US" dirty="0">
              <a:solidFill>
                <a:srgbClr val="FF0000"/>
              </a:solidFill>
              <a:effectLst>
                <a:glow rad="101600">
                  <a:schemeClr val="accent5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11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4572000" y="1071546"/>
            <a:ext cx="4572000" cy="1108069"/>
          </a:xfrm>
          <a:solidFill>
            <a:schemeClr val="tx2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hr-HR" sz="1400" dirty="0" smtClean="0">
                <a:ln/>
                <a:solidFill>
                  <a:srgbClr val="000066"/>
                </a:solidFill>
              </a:rPr>
              <a:t>PORUKE KORISNIKA </a:t>
            </a:r>
          </a:p>
          <a:p>
            <a:pPr algn="ctr"/>
            <a:r>
              <a:rPr lang="hr-HR" sz="1400" dirty="0" smtClean="0">
                <a:ln/>
                <a:solidFill>
                  <a:srgbClr val="000066"/>
                </a:solidFill>
              </a:rPr>
              <a:t> CENTRA ZA ODVIKAVANJE OD OVISNOSTI MARJANOVAC </a:t>
            </a:r>
          </a:p>
          <a:p>
            <a:pPr algn="ctr"/>
            <a:r>
              <a:rPr lang="hr-HR" sz="1400" dirty="0" smtClean="0">
                <a:ln/>
                <a:solidFill>
                  <a:srgbClr val="000066"/>
                </a:solidFill>
              </a:rPr>
              <a:t>RODITELJIMA</a:t>
            </a:r>
            <a:endParaRPr lang="en-US" sz="1600" dirty="0">
              <a:ln/>
              <a:solidFill>
                <a:srgbClr val="000066"/>
              </a:solidFill>
            </a:endParaRPr>
          </a:p>
        </p:txBody>
      </p:sp>
      <p:sp>
        <p:nvSpPr>
          <p:cNvPr id="19457" name="Rectangle 1"/>
          <p:cNvSpPr>
            <a:spLocks noGrp="1" noChangeArrowheads="1"/>
          </p:cNvSpPr>
          <p:nvPr>
            <p:ph sz="half" idx="2"/>
          </p:nvPr>
        </p:nvSpPr>
        <p:spPr bwMode="auto">
          <a:xfrm>
            <a:off x="2500298" y="5000636"/>
            <a:ext cx="1928733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r-HR" sz="2000" b="1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20000"/>
                    <a:lumOff val="80000"/>
                  </a:schemeClr>
                </a:solidFill>
                <a:effectLst/>
                <a:latin typeface="Comic Sans MS" pitchFamily="66" charset="0"/>
                <a:ea typeface="Times New Roman" pitchFamily="18" charset="0"/>
              </a:rPr>
              <a:t>POSLJEDICE </a:t>
            </a:r>
            <a:endParaRPr kumimoji="0" lang="en-US" sz="2000" b="1" i="0" u="none" strike="noStrike" cap="none" normalizeH="0" baseline="0" dirty="0" smtClean="0">
              <a:ln>
                <a:noFill/>
              </a:ln>
              <a:solidFill>
                <a:schemeClr val="accent5">
                  <a:lumMod val="20000"/>
                  <a:lumOff val="80000"/>
                </a:schemeClr>
              </a:solidFill>
              <a:effectLst/>
              <a:latin typeface="Comic Sans MS" pitchFamily="66" charset="0"/>
              <a:ea typeface="Times New Roman" pitchFamily="18" charset="0"/>
            </a:endParaRP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r-HR" sz="2000" b="1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20000"/>
                    <a:lumOff val="80000"/>
                  </a:schemeClr>
                </a:solidFill>
                <a:effectLst/>
                <a:latin typeface="Comic Sans MS" pitchFamily="66" charset="0"/>
                <a:ea typeface="Times New Roman" pitchFamily="18" charset="0"/>
              </a:rPr>
              <a:t>BOLE, </a:t>
            </a:r>
            <a:endParaRPr kumimoji="0" lang="en-US" sz="2000" b="1" i="0" u="none" strike="noStrike" cap="none" normalizeH="0" baseline="0" dirty="0" smtClean="0">
              <a:ln>
                <a:noFill/>
              </a:ln>
              <a:solidFill>
                <a:schemeClr val="accent5">
                  <a:lumMod val="20000"/>
                  <a:lumOff val="80000"/>
                </a:schemeClr>
              </a:solidFill>
              <a:effectLst/>
              <a:latin typeface="Comic Sans MS" pitchFamily="66" charset="0"/>
              <a:ea typeface="Times New Roman" pitchFamily="18" charset="0"/>
            </a:endParaRP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r-HR" sz="2000" b="1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20000"/>
                    <a:lumOff val="80000"/>
                  </a:schemeClr>
                </a:solidFill>
                <a:effectLst/>
                <a:latin typeface="Comic Sans MS" pitchFamily="66" charset="0"/>
                <a:ea typeface="Times New Roman" pitchFamily="18" charset="0"/>
              </a:rPr>
              <a:t>BOLI </a:t>
            </a:r>
            <a:endParaRPr kumimoji="0" lang="en-US" sz="2000" b="1" i="0" u="none" strike="noStrike" cap="none" normalizeH="0" baseline="0" dirty="0" smtClean="0">
              <a:ln>
                <a:noFill/>
              </a:ln>
              <a:solidFill>
                <a:schemeClr val="accent5">
                  <a:lumMod val="20000"/>
                  <a:lumOff val="80000"/>
                </a:schemeClr>
              </a:solidFill>
              <a:effectLst/>
              <a:latin typeface="Comic Sans MS" pitchFamily="66" charset="0"/>
              <a:ea typeface="Times New Roman" pitchFamily="18" charset="0"/>
            </a:endParaRP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r-HR" sz="2000" b="1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20000"/>
                    <a:lumOff val="80000"/>
                  </a:schemeClr>
                </a:solidFill>
                <a:effectLst/>
                <a:latin typeface="Comic Sans MS" pitchFamily="66" charset="0"/>
                <a:ea typeface="Times New Roman" pitchFamily="18" charset="0"/>
              </a:rPr>
              <a:t>IZGUBLJENA</a:t>
            </a:r>
            <a:endParaRPr kumimoji="0" lang="en-US" sz="2000" b="1" i="0" u="none" strike="noStrike" cap="none" normalizeH="0" baseline="0" dirty="0" smtClean="0">
              <a:ln>
                <a:noFill/>
              </a:ln>
              <a:solidFill>
                <a:schemeClr val="accent5">
                  <a:lumMod val="20000"/>
                  <a:lumOff val="80000"/>
                </a:schemeClr>
              </a:solidFill>
              <a:effectLst/>
              <a:latin typeface="Comic Sans MS" pitchFamily="66" charset="0"/>
              <a:ea typeface="Times New Roman" pitchFamily="18" charset="0"/>
            </a:endParaRP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r-HR" sz="2000" b="1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20000"/>
                    <a:lumOff val="80000"/>
                  </a:schemeClr>
                </a:solidFill>
                <a:effectLst/>
                <a:latin typeface="Comic Sans MS" pitchFamily="66" charset="0"/>
                <a:ea typeface="Times New Roman" pitchFamily="18" charset="0"/>
              </a:rPr>
              <a:t>MLADOST...</a:t>
            </a:r>
            <a:endParaRPr kumimoji="0" lang="hr-HR" sz="2800" b="0" i="0" u="none" strike="noStrike" cap="none" normalizeH="0" baseline="0" dirty="0" smtClean="0">
              <a:ln>
                <a:noFill/>
              </a:ln>
              <a:solidFill>
                <a:schemeClr val="accent5">
                  <a:lumMod val="20000"/>
                  <a:lumOff val="80000"/>
                </a:schemeClr>
              </a:solidFill>
              <a:effectLst/>
              <a:latin typeface="Arial" pitchFamily="34" charset="0"/>
            </a:endParaRPr>
          </a:p>
        </p:txBody>
      </p:sp>
      <p:sp>
        <p:nvSpPr>
          <p:cNvPr id="14" name="Content Placeholder 9"/>
          <p:cNvSpPr txBox="1">
            <a:spLocks/>
          </p:cNvSpPr>
          <p:nvPr/>
        </p:nvSpPr>
        <p:spPr>
          <a:xfrm>
            <a:off x="7072298" y="4643422"/>
            <a:ext cx="2071702" cy="221457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hr-HR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5">
                    <a:lumMod val="20000"/>
                    <a:lumOff val="8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AKO NEKAD I ODLUTA IMAT ĆE SE GDJE VRATITI.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accent5">
                  <a:lumMod val="20000"/>
                  <a:lumOff val="80000"/>
                </a:schemeClr>
              </a:solidFill>
              <a:effectLst>
                <a:glow rad="101600">
                  <a:schemeClr val="accent5">
                    <a:satMod val="175000"/>
                    <a:alpha val="40000"/>
                  </a:schemeClr>
                </a:glo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Mare\Desktop\AMATA\New Folder (2)\20726ih.jpg"/>
          <p:cNvPicPr>
            <a:picLocks noChangeAspect="1" noChangeArrowheads="1"/>
          </p:cNvPicPr>
          <p:nvPr/>
        </p:nvPicPr>
        <p:blipFill>
          <a:blip r:embed="rId2">
            <a:grayscl/>
          </a:blip>
          <a:srcRect/>
          <a:stretch>
            <a:fillRect/>
          </a:stretch>
        </p:blipFill>
        <p:spPr bwMode="auto">
          <a:xfrm>
            <a:off x="0" y="2206271"/>
            <a:ext cx="4572000" cy="46517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267" name="Picture 3" descr="C:\Documents and Settings\Mare\My Documents\My Pictures\57.jpg"/>
          <p:cNvPicPr>
            <a:picLocks noChangeAspect="1" noChangeArrowheads="1"/>
          </p:cNvPicPr>
          <p:nvPr/>
        </p:nvPicPr>
        <p:blipFill>
          <a:blip r:embed="rId3">
            <a:biLevel thresh="50000"/>
          </a:blip>
          <a:stretch>
            <a:fillRect/>
          </a:stretch>
        </p:blipFill>
        <p:spPr bwMode="auto">
          <a:xfrm>
            <a:off x="6357950" y="3000372"/>
            <a:ext cx="2571768" cy="38576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chemeClr val="tx1">
              <a:lumMod val="85000"/>
              <a:lumOff val="15000"/>
            </a:schemeClr>
          </a:solid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US" sz="3200" b="1" dirty="0" smtClean="0"/>
              <a:t>MJESEC BORBE PROTIV OVISNOSTI </a:t>
            </a:r>
            <a:r>
              <a:rPr lang="hr-HR" sz="3200" b="1" dirty="0" smtClean="0"/>
              <a:t/>
            </a:r>
            <a:br>
              <a:rPr lang="hr-HR" sz="3200" b="1" dirty="0" smtClean="0"/>
            </a:br>
            <a:r>
              <a:rPr lang="en-US" sz="3200" b="1" dirty="0" smtClean="0"/>
              <a:t>15.11. </a:t>
            </a:r>
            <a:r>
              <a:rPr lang="hr-HR" sz="3200" b="1" dirty="0" smtClean="0"/>
              <a:t>-</a:t>
            </a:r>
            <a:r>
              <a:rPr lang="en-US" sz="3200" b="1" dirty="0" smtClean="0"/>
              <a:t> 15. 12</a:t>
            </a:r>
            <a:r>
              <a:rPr lang="hr-HR" sz="3200" b="1" dirty="0" smtClean="0"/>
              <a:t>. 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>
          <a:xfrm>
            <a:off x="0" y="1071546"/>
            <a:ext cx="4497388" cy="1108069"/>
          </a:xfrm>
          <a:solidFill>
            <a:schemeClr val="tx1">
              <a:lumMod val="75000"/>
              <a:lumOff val="25000"/>
            </a:schemeClr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hr-HR" sz="1400" b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PORUKE KORISNIKA </a:t>
            </a:r>
          </a:p>
          <a:p>
            <a:pPr algn="ctr"/>
            <a:r>
              <a:rPr lang="hr-HR" sz="1400" b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CENTRA ZA ODVIKAVANJE OD OVISNOSTI MARJANOVAC </a:t>
            </a:r>
          </a:p>
          <a:p>
            <a:pPr algn="ctr"/>
            <a:r>
              <a:rPr lang="hr-HR" sz="1400" b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MLADIMA</a:t>
            </a:r>
            <a:endParaRPr lang="en-US" sz="1400" b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1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4572000" y="1071546"/>
            <a:ext cx="4572000" cy="1108069"/>
          </a:xfrm>
          <a:solidFill>
            <a:schemeClr val="tx1">
              <a:lumMod val="75000"/>
              <a:lumOff val="25000"/>
            </a:schemeClr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hr-HR" sz="1400" b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PORUKE KORISNIKA </a:t>
            </a:r>
          </a:p>
          <a:p>
            <a:pPr algn="ctr"/>
            <a:r>
              <a:rPr lang="hr-HR" sz="1400" b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CENTRA ZA ODVIKAVANJE OD OVISNOSTI MARJANOVAC </a:t>
            </a:r>
          </a:p>
          <a:p>
            <a:pPr algn="ctr"/>
            <a:r>
              <a:rPr lang="hr-HR" sz="1400" b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RODITELJIMA</a:t>
            </a:r>
            <a:endParaRPr lang="en-US" sz="1600" b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1266" name="Rectangle 2"/>
          <p:cNvSpPr>
            <a:spLocks noChangeArrowheads="1"/>
          </p:cNvSpPr>
          <p:nvPr/>
        </p:nvSpPr>
        <p:spPr bwMode="auto">
          <a:xfrm>
            <a:off x="285720" y="2571744"/>
            <a:ext cx="2857520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514350" indent="-514350" fontAlgn="base">
              <a:spcBef>
                <a:spcPct val="0"/>
              </a:spcBef>
              <a:spcAft>
                <a:spcPct val="0"/>
              </a:spcAft>
            </a:pPr>
            <a:r>
              <a:rPr lang="hr-HR" sz="2400" b="1" dirty="0" smtClean="0">
                <a:solidFill>
                  <a:schemeClr val="bg1"/>
                </a:solidFill>
              </a:rPr>
              <a:t>TEŽI UVIJEK </a:t>
            </a:r>
          </a:p>
          <a:p>
            <a:pPr marL="514350" indent="-514350" fontAlgn="base">
              <a:spcBef>
                <a:spcPct val="0"/>
              </a:spcBef>
              <a:spcAft>
                <a:spcPct val="0"/>
              </a:spcAft>
            </a:pPr>
            <a:r>
              <a:rPr lang="hr-HR" sz="2400" b="1" dirty="0" smtClean="0">
                <a:solidFill>
                  <a:schemeClr val="bg1"/>
                </a:solidFill>
              </a:rPr>
              <a:t>K DOBRIM</a:t>
            </a:r>
          </a:p>
          <a:p>
            <a:pPr marL="514350" indent="-514350" fontAlgn="base">
              <a:spcBef>
                <a:spcPct val="0"/>
              </a:spcBef>
              <a:spcAft>
                <a:spcPct val="0"/>
              </a:spcAft>
            </a:pPr>
            <a:r>
              <a:rPr lang="hr-HR" sz="2400" b="1" dirty="0" smtClean="0">
                <a:solidFill>
                  <a:schemeClr val="bg1"/>
                </a:solidFill>
              </a:rPr>
              <a:t>STVARIMA.</a:t>
            </a:r>
          </a:p>
          <a:p>
            <a:pPr marL="514350" indent="-514350" fontAlgn="base">
              <a:spcBef>
                <a:spcPct val="0"/>
              </a:spcBef>
              <a:spcAft>
                <a:spcPct val="0"/>
              </a:spcAft>
            </a:pPr>
            <a:r>
              <a:rPr lang="hr-HR" sz="2400" b="1" dirty="0" smtClean="0">
                <a:solidFill>
                  <a:schemeClr val="bg1"/>
                </a:solidFill>
              </a:rPr>
              <a:t>SKUPA </a:t>
            </a:r>
          </a:p>
          <a:p>
            <a:pPr marL="514350" indent="-514350" fontAlgn="base">
              <a:spcBef>
                <a:spcPct val="0"/>
              </a:spcBef>
              <a:spcAft>
                <a:spcPct val="0"/>
              </a:spcAft>
            </a:pPr>
            <a:r>
              <a:rPr lang="hr-HR" sz="2400" b="1" dirty="0" smtClean="0">
                <a:solidFill>
                  <a:schemeClr val="bg1"/>
                </a:solidFill>
              </a:rPr>
              <a:t>JE CIJENA </a:t>
            </a:r>
          </a:p>
          <a:p>
            <a:pPr marL="514350" indent="-514350" fontAlgn="base">
              <a:spcBef>
                <a:spcPct val="0"/>
              </a:spcBef>
              <a:spcAft>
                <a:spcPct val="0"/>
              </a:spcAft>
            </a:pPr>
            <a:r>
              <a:rPr lang="hr-HR" sz="2400" b="1" dirty="0" smtClean="0">
                <a:solidFill>
                  <a:schemeClr val="bg1"/>
                </a:solidFill>
              </a:rPr>
              <a:t>ONIH LOŠIH,</a:t>
            </a:r>
          </a:p>
          <a:p>
            <a:pPr marL="514350" indent="-514350" fontAlgn="base">
              <a:spcBef>
                <a:spcPct val="0"/>
              </a:spcBef>
              <a:spcAft>
                <a:spcPct val="0"/>
              </a:spcAft>
            </a:pPr>
            <a:r>
              <a:rPr lang="hr-HR" sz="2400" b="1" dirty="0" smtClean="0">
                <a:solidFill>
                  <a:schemeClr val="bg1"/>
                </a:solidFill>
              </a:rPr>
              <a:t>SLOMIT </a:t>
            </a:r>
          </a:p>
          <a:p>
            <a:pPr marL="514350" indent="-514350" fontAlgn="base">
              <a:spcBef>
                <a:spcPct val="0"/>
              </a:spcBef>
              <a:spcAft>
                <a:spcPct val="0"/>
              </a:spcAft>
            </a:pPr>
            <a:r>
              <a:rPr lang="hr-HR" sz="2400" b="1" dirty="0" smtClean="0">
                <a:solidFill>
                  <a:schemeClr val="bg1"/>
                </a:solidFill>
              </a:rPr>
              <a:t>ĆE TE…</a:t>
            </a:r>
            <a:endParaRPr lang="en-US" sz="2400" dirty="0" smtClean="0">
              <a:solidFill>
                <a:schemeClr val="bg1"/>
              </a:solidFill>
            </a:endParaRPr>
          </a:p>
          <a:p>
            <a:pPr marL="514350" indent="-514350" algn="ctr" fontAlgn="base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500562" y="2214554"/>
            <a:ext cx="450059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2400" b="1" dirty="0" smtClean="0"/>
              <a:t>NE SKRIVAJTE PROBLEM OVISNOSTI  </a:t>
            </a:r>
            <a:r>
              <a:rPr lang="hr-HR" sz="2400" b="1" dirty="0" smtClean="0"/>
              <a:t>PRED DRUGIMA </a:t>
            </a:r>
          </a:p>
          <a:p>
            <a:pPr>
              <a:buNone/>
            </a:pPr>
            <a:r>
              <a:rPr lang="hr-HR" sz="2400" b="1" dirty="0" smtClean="0"/>
              <a:t>KAO DA ON NE POSTOJI. </a:t>
            </a:r>
          </a:p>
          <a:p>
            <a:pPr>
              <a:buNone/>
            </a:pPr>
            <a:r>
              <a:rPr lang="hr-HR" sz="2400" b="1" dirty="0" smtClean="0"/>
              <a:t>I TAKO SU </a:t>
            </a:r>
          </a:p>
          <a:p>
            <a:pPr>
              <a:buNone/>
            </a:pPr>
            <a:r>
              <a:rPr lang="hr-HR" sz="2400" b="1" dirty="0" smtClean="0"/>
              <a:t>DRUGI </a:t>
            </a:r>
          </a:p>
          <a:p>
            <a:pPr>
              <a:buNone/>
            </a:pPr>
            <a:r>
              <a:rPr lang="hr-HR" sz="2400" b="1" dirty="0" smtClean="0"/>
              <a:t>ZA NJEGA </a:t>
            </a:r>
          </a:p>
          <a:p>
            <a:pPr>
              <a:buNone/>
            </a:pPr>
            <a:r>
              <a:rPr lang="hr-HR" sz="2400" b="1" dirty="0" smtClean="0"/>
              <a:t>ZNALI </a:t>
            </a:r>
          </a:p>
          <a:p>
            <a:pPr>
              <a:buNone/>
            </a:pPr>
            <a:r>
              <a:rPr lang="hr-HR" sz="2400" b="1" dirty="0" smtClean="0"/>
              <a:t>PRIJE VAS.</a:t>
            </a:r>
          </a:p>
          <a:p>
            <a:pPr>
              <a:buNone/>
            </a:pPr>
            <a:r>
              <a:rPr lang="hr-HR" sz="2400" b="1" dirty="0" smtClean="0"/>
              <a:t>RADIJE </a:t>
            </a:r>
          </a:p>
          <a:p>
            <a:pPr>
              <a:buNone/>
            </a:pPr>
            <a:r>
              <a:rPr lang="hr-HR" sz="2400" b="1" dirty="0" smtClean="0"/>
              <a:t>ZAMOLITE</a:t>
            </a:r>
          </a:p>
          <a:p>
            <a:pPr>
              <a:buNone/>
            </a:pPr>
            <a:r>
              <a:rPr lang="hr-HR" sz="2400" b="1" dirty="0" smtClean="0"/>
              <a:t>DRUGE DA VAM  </a:t>
            </a:r>
          </a:p>
          <a:p>
            <a:pPr>
              <a:buNone/>
            </a:pPr>
            <a:r>
              <a:rPr lang="hr-HR" sz="2400" b="1" dirty="0" smtClean="0"/>
              <a:t>POMOGNU PRONAĆI RJEŠENJE.</a:t>
            </a:r>
            <a:endParaRPr lang="en-US" sz="2400" b="1" dirty="0">
              <a:effectLst>
                <a:glow rad="101600">
                  <a:schemeClr val="accent5">
                    <a:satMod val="175000"/>
                    <a:alpha val="40000"/>
                  </a:schemeClr>
                </a:glo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4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4500562" y="2295096"/>
            <a:ext cx="4643438" cy="45629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7" name="Picture 3" descr="C:\Documents and Settings\Mare\Desktop\AMATA\New Folder (2)\images20.jpg"/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chemeClr val="accent4">
                <a:tint val="45000"/>
                <a:satMod val="400000"/>
              </a:schemeClr>
            </a:duotone>
            <a:lum contrast="-20000"/>
          </a:blip>
          <a:srcRect/>
          <a:stretch>
            <a:fillRect/>
          </a:stretch>
        </p:blipFill>
        <p:spPr bwMode="auto">
          <a:xfrm>
            <a:off x="0" y="2214554"/>
            <a:ext cx="4500562" cy="46434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chemeClr val="accent4">
              <a:lumMod val="50000"/>
            </a:schemeClr>
          </a:solid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US" sz="3200" b="1" dirty="0" smtClean="0"/>
              <a:t>MJESEC BORBE PROTIV OVISNOSTI </a:t>
            </a:r>
            <a:r>
              <a:rPr lang="hr-HR" sz="3200" b="1" dirty="0" smtClean="0"/>
              <a:t/>
            </a:r>
            <a:br>
              <a:rPr lang="hr-HR" sz="3200" b="1" dirty="0" smtClean="0"/>
            </a:br>
            <a:r>
              <a:rPr lang="en-US" sz="3200" b="1" dirty="0" smtClean="0"/>
              <a:t>15.11. </a:t>
            </a:r>
            <a:r>
              <a:rPr lang="hr-HR" sz="3200" b="1" dirty="0" smtClean="0"/>
              <a:t>-</a:t>
            </a:r>
            <a:r>
              <a:rPr lang="en-US" sz="3200" b="1" dirty="0" smtClean="0"/>
              <a:t> 15. 12</a:t>
            </a:r>
            <a:r>
              <a:rPr lang="hr-HR" sz="3200" b="1" dirty="0" smtClean="0"/>
              <a:t>. </a:t>
            </a:r>
            <a:endParaRPr lang="en-US" sz="3200" b="1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>
          <a:xfrm>
            <a:off x="0" y="1071546"/>
            <a:ext cx="4497388" cy="1108069"/>
          </a:xfrm>
          <a:solidFill>
            <a:schemeClr val="accent4">
              <a:lumMod val="75000"/>
            </a:schemeClr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hr-HR" sz="1400" b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PORUKE KORISNIKA </a:t>
            </a:r>
          </a:p>
          <a:p>
            <a:pPr algn="ctr"/>
            <a:r>
              <a:rPr lang="hr-HR" sz="1400" b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CENTRA ZA ODVIKAVANJE OD OVISNOSTI MARJANOVAC </a:t>
            </a:r>
          </a:p>
          <a:p>
            <a:pPr algn="ctr"/>
            <a:r>
              <a:rPr lang="hr-HR" sz="1400" b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MLADIMA</a:t>
            </a:r>
            <a:endParaRPr lang="en-US" sz="1400" b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1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4572000" y="1071546"/>
            <a:ext cx="4572000" cy="1108069"/>
          </a:xfrm>
          <a:solidFill>
            <a:schemeClr val="accent4">
              <a:lumMod val="75000"/>
            </a:schemeClr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hr-HR" sz="1400" b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PORUKE KORISNIKA </a:t>
            </a:r>
          </a:p>
          <a:p>
            <a:pPr algn="ctr"/>
            <a:r>
              <a:rPr lang="hr-HR" sz="1400" b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CENTRA ZA ODVIKAVANJE OD OVISNOSTI MARJANOVAC </a:t>
            </a:r>
          </a:p>
          <a:p>
            <a:pPr algn="ctr"/>
            <a:r>
              <a:rPr lang="hr-HR" sz="1400" b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RODITELJIMA</a:t>
            </a:r>
            <a:endParaRPr lang="en-US" sz="1600" b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1266" name="Rectangle 2"/>
          <p:cNvSpPr>
            <a:spLocks noChangeArrowheads="1"/>
          </p:cNvSpPr>
          <p:nvPr/>
        </p:nvSpPr>
        <p:spPr bwMode="auto">
          <a:xfrm>
            <a:off x="0" y="2357430"/>
            <a:ext cx="2428796" cy="4401205"/>
          </a:xfrm>
          <a:prstGeom prst="rect">
            <a:avLst/>
          </a:prstGeom>
          <a:gradFill flip="none" rotWithShape="1">
            <a:gsLst>
              <a:gs pos="0">
                <a:schemeClr val="accent4">
                  <a:shade val="51000"/>
                  <a:satMod val="130000"/>
                  <a:alpha val="1000"/>
                </a:schemeClr>
              </a:gs>
              <a:gs pos="80000">
                <a:schemeClr val="accent4">
                  <a:shade val="93000"/>
                  <a:satMod val="130000"/>
                </a:schemeClr>
              </a:gs>
              <a:gs pos="100000">
                <a:schemeClr val="accent4">
                  <a:shade val="94000"/>
                  <a:satMod val="135000"/>
                </a:schemeClr>
              </a:gs>
            </a:gsLst>
            <a:lin ang="10800000" scaled="1"/>
            <a:tileRect/>
          </a:gradFill>
          <a:ln>
            <a:headEnd/>
            <a:tailEnd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marL="514350" indent="-514350" algn="ctr" fontAlgn="base">
              <a:spcBef>
                <a:spcPct val="0"/>
              </a:spcBef>
              <a:spcAft>
                <a:spcPct val="0"/>
              </a:spcAft>
            </a:pPr>
            <a:r>
              <a:rPr lang="hr-HR" sz="2000" b="1" spc="150" dirty="0" smtClean="0">
                <a:ln w="11430"/>
                <a:solidFill>
                  <a:srgbClr val="F8F8F8"/>
                </a:solidFill>
              </a:rPr>
              <a:t>CIJELI ŽIVOT</a:t>
            </a:r>
            <a:endParaRPr lang="en-US" sz="2000" b="1" spc="150" dirty="0" smtClean="0">
              <a:ln w="11430"/>
              <a:solidFill>
                <a:srgbClr val="F8F8F8"/>
              </a:solidFill>
            </a:endParaRPr>
          </a:p>
          <a:p>
            <a:pPr marL="514350" indent="-514350" algn="ctr" fontAlgn="base">
              <a:spcBef>
                <a:spcPct val="0"/>
              </a:spcBef>
              <a:spcAft>
                <a:spcPct val="0"/>
              </a:spcAft>
            </a:pPr>
            <a:r>
              <a:rPr lang="hr-HR" sz="2000" b="1" spc="150" dirty="0" smtClean="0">
                <a:ln w="11430"/>
                <a:solidFill>
                  <a:srgbClr val="F8F8F8"/>
                </a:solidFill>
              </a:rPr>
              <a:t>KORAČAM</a:t>
            </a:r>
            <a:endParaRPr lang="en-US" sz="2000" b="1" spc="150" dirty="0" smtClean="0">
              <a:ln w="11430"/>
              <a:solidFill>
                <a:srgbClr val="F8F8F8"/>
              </a:solidFill>
            </a:endParaRPr>
          </a:p>
          <a:p>
            <a:pPr marL="514350" indent="-514350" algn="ctr" fontAlgn="base">
              <a:spcBef>
                <a:spcPct val="0"/>
              </a:spcBef>
              <a:spcAft>
                <a:spcPct val="0"/>
              </a:spcAft>
            </a:pPr>
            <a:r>
              <a:rPr lang="hr-HR" sz="2000" b="1" spc="150" dirty="0" smtClean="0">
                <a:ln w="11430"/>
                <a:solidFill>
                  <a:srgbClr val="F8F8F8"/>
                </a:solidFill>
              </a:rPr>
              <a:t>POGREŠNIM </a:t>
            </a:r>
            <a:endParaRPr lang="en-US" sz="2000" b="1" spc="150" dirty="0" smtClean="0">
              <a:ln w="11430"/>
              <a:solidFill>
                <a:srgbClr val="F8F8F8"/>
              </a:solidFill>
            </a:endParaRPr>
          </a:p>
          <a:p>
            <a:pPr marL="514350" indent="-514350" algn="ctr" fontAlgn="base">
              <a:spcBef>
                <a:spcPct val="0"/>
              </a:spcBef>
              <a:spcAft>
                <a:spcPct val="0"/>
              </a:spcAft>
            </a:pPr>
            <a:r>
              <a:rPr lang="hr-HR" sz="2000" b="1" spc="150" dirty="0" smtClean="0">
                <a:ln w="11430"/>
                <a:solidFill>
                  <a:srgbClr val="F8F8F8"/>
                </a:solidFill>
              </a:rPr>
              <a:t>PUTEM</a:t>
            </a:r>
            <a:endParaRPr lang="en-US" sz="2000" b="1" spc="150" dirty="0" smtClean="0">
              <a:ln w="11430"/>
              <a:solidFill>
                <a:srgbClr val="F8F8F8"/>
              </a:solidFill>
            </a:endParaRPr>
          </a:p>
          <a:p>
            <a:pPr marL="514350" indent="-514350" algn="ctr" fontAlgn="base">
              <a:spcBef>
                <a:spcPct val="0"/>
              </a:spcBef>
              <a:spcAft>
                <a:spcPct val="0"/>
              </a:spcAft>
            </a:pPr>
            <a:r>
              <a:rPr lang="hr-HR" sz="2000" b="1" spc="150" dirty="0" smtClean="0">
                <a:ln w="11430"/>
                <a:solidFill>
                  <a:srgbClr val="F8F8F8"/>
                </a:solidFill>
              </a:rPr>
              <a:t>TRAGAJUĆI</a:t>
            </a:r>
            <a:r>
              <a:rPr lang="en-US" sz="2000" b="1" spc="150" dirty="0" smtClean="0">
                <a:ln w="11430"/>
                <a:solidFill>
                  <a:srgbClr val="F8F8F8"/>
                </a:solidFill>
              </a:rPr>
              <a:t> </a:t>
            </a:r>
          </a:p>
          <a:p>
            <a:pPr marL="514350" indent="-514350" algn="ctr" fontAlgn="base">
              <a:spcBef>
                <a:spcPct val="0"/>
              </a:spcBef>
              <a:spcAft>
                <a:spcPct val="0"/>
              </a:spcAft>
            </a:pPr>
            <a:r>
              <a:rPr lang="hr-HR" sz="2000" b="1" spc="150" dirty="0" smtClean="0">
                <a:ln w="11430"/>
                <a:solidFill>
                  <a:srgbClr val="F8F8F8"/>
                </a:solidFill>
              </a:rPr>
              <a:t>ZA NEČIM</a:t>
            </a:r>
            <a:endParaRPr lang="en-US" sz="2000" b="1" spc="150" dirty="0" smtClean="0">
              <a:ln w="11430"/>
              <a:solidFill>
                <a:srgbClr val="F8F8F8"/>
              </a:solidFill>
            </a:endParaRPr>
          </a:p>
          <a:p>
            <a:pPr marL="514350" indent="-514350" algn="ctr" fontAlgn="base">
              <a:spcBef>
                <a:spcPct val="0"/>
              </a:spcBef>
              <a:spcAft>
                <a:spcPct val="0"/>
              </a:spcAft>
            </a:pPr>
            <a:r>
              <a:rPr lang="hr-HR" sz="2000" b="1" spc="150" dirty="0" smtClean="0">
                <a:ln w="11430"/>
                <a:solidFill>
                  <a:srgbClr val="F8F8F8"/>
                </a:solidFill>
              </a:rPr>
              <a:t>NEDOSTIŽNIM </a:t>
            </a:r>
            <a:endParaRPr lang="en-US" sz="2000" b="1" spc="150" dirty="0" smtClean="0">
              <a:ln w="11430"/>
              <a:solidFill>
                <a:srgbClr val="F8F8F8"/>
              </a:solidFill>
            </a:endParaRPr>
          </a:p>
          <a:p>
            <a:pPr marL="514350" indent="-514350" algn="ctr" fontAlgn="base">
              <a:spcBef>
                <a:spcPct val="0"/>
              </a:spcBef>
              <a:spcAft>
                <a:spcPct val="0"/>
              </a:spcAft>
            </a:pPr>
            <a:r>
              <a:rPr lang="hr-HR" sz="2000" b="1" spc="150" dirty="0" smtClean="0">
                <a:ln w="11430"/>
                <a:solidFill>
                  <a:srgbClr val="F8F8F8"/>
                </a:solidFill>
              </a:rPr>
              <a:t>I TO MI JE SAMO</a:t>
            </a:r>
            <a:endParaRPr lang="en-US" sz="2000" b="1" spc="150" dirty="0" smtClean="0">
              <a:ln w="11430"/>
              <a:solidFill>
                <a:srgbClr val="F8F8F8"/>
              </a:solidFill>
            </a:endParaRPr>
          </a:p>
          <a:p>
            <a:pPr marL="514350" indent="-514350" algn="ctr" fontAlgn="base">
              <a:spcBef>
                <a:spcPct val="0"/>
              </a:spcBef>
              <a:spcAft>
                <a:spcPct val="0"/>
              </a:spcAft>
            </a:pPr>
            <a:r>
              <a:rPr lang="hr-HR" sz="2000" b="1" spc="150" dirty="0" smtClean="0">
                <a:ln w="11430"/>
                <a:solidFill>
                  <a:srgbClr val="F8F8F8"/>
                </a:solidFill>
              </a:rPr>
              <a:t>DONOSILO BOL </a:t>
            </a:r>
            <a:endParaRPr lang="en-US" sz="2000" b="1" spc="150" dirty="0" smtClean="0">
              <a:ln w="11430"/>
              <a:solidFill>
                <a:srgbClr val="F8F8F8"/>
              </a:solidFill>
            </a:endParaRPr>
          </a:p>
          <a:p>
            <a:pPr marL="514350" indent="-514350" algn="ctr" fontAlgn="base">
              <a:spcBef>
                <a:spcPct val="0"/>
              </a:spcBef>
              <a:spcAft>
                <a:spcPct val="0"/>
              </a:spcAft>
            </a:pPr>
            <a:r>
              <a:rPr lang="hr-HR" sz="2000" b="1" spc="150" dirty="0" smtClean="0">
                <a:ln w="11430"/>
                <a:solidFill>
                  <a:srgbClr val="F8F8F8"/>
                </a:solidFill>
              </a:rPr>
              <a:t>I</a:t>
            </a:r>
            <a:r>
              <a:rPr lang="en-US" sz="2000" b="1" spc="150" dirty="0" smtClean="0">
                <a:ln w="11430"/>
                <a:solidFill>
                  <a:srgbClr val="F8F8F8"/>
                </a:solidFill>
              </a:rPr>
              <a:t> </a:t>
            </a:r>
            <a:r>
              <a:rPr lang="hr-HR" sz="2000" b="1" spc="150" dirty="0" smtClean="0">
                <a:ln w="11430"/>
                <a:solidFill>
                  <a:srgbClr val="F8F8F8"/>
                </a:solidFill>
              </a:rPr>
              <a:t>TUGU…</a:t>
            </a:r>
            <a:endParaRPr lang="en-US" sz="2000" b="1" spc="150" dirty="0" smtClean="0">
              <a:ln w="11430"/>
              <a:solidFill>
                <a:srgbClr val="F8F8F8"/>
              </a:solidFill>
            </a:endParaRPr>
          </a:p>
          <a:p>
            <a:pPr marL="514350" indent="-514350" algn="ctr" fontAlgn="base">
              <a:spcBef>
                <a:spcPct val="0"/>
              </a:spcBef>
              <a:spcAft>
                <a:spcPct val="0"/>
              </a:spcAft>
            </a:pPr>
            <a:r>
              <a:rPr lang="hr-HR" sz="2000" b="1" spc="150" dirty="0" smtClean="0">
                <a:ln w="11430"/>
                <a:solidFill>
                  <a:srgbClr val="F8F8F8"/>
                </a:solidFill>
              </a:rPr>
              <a:t>NE ŽELIM DA</a:t>
            </a:r>
            <a:r>
              <a:rPr lang="en-US" sz="2000" b="1" spc="150" dirty="0" smtClean="0">
                <a:ln w="11430"/>
                <a:solidFill>
                  <a:srgbClr val="F8F8F8"/>
                </a:solidFill>
              </a:rPr>
              <a:t> SE</a:t>
            </a:r>
          </a:p>
          <a:p>
            <a:pPr marL="514350" indent="-514350"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 spc="150" dirty="0" smtClean="0">
                <a:ln w="11430"/>
                <a:solidFill>
                  <a:srgbClr val="F8F8F8"/>
                </a:solidFill>
              </a:rPr>
              <a:t>TO </a:t>
            </a:r>
            <a:r>
              <a:rPr lang="hr-HR" sz="2000" b="1" spc="150" dirty="0" smtClean="0">
                <a:ln w="11430"/>
                <a:solidFill>
                  <a:srgbClr val="F8F8F8"/>
                </a:solidFill>
              </a:rPr>
              <a:t>DOGODI </a:t>
            </a:r>
            <a:endParaRPr lang="en-US" sz="2000" b="1" spc="150" dirty="0" smtClean="0">
              <a:ln w="11430"/>
              <a:solidFill>
                <a:srgbClr val="F8F8F8"/>
              </a:solidFill>
            </a:endParaRPr>
          </a:p>
          <a:p>
            <a:pPr marL="514350" indent="-514350" algn="ctr" fontAlgn="base">
              <a:spcBef>
                <a:spcPct val="0"/>
              </a:spcBef>
              <a:spcAft>
                <a:spcPct val="0"/>
              </a:spcAft>
            </a:pPr>
            <a:r>
              <a:rPr lang="hr-HR" sz="2000" b="1" spc="150" dirty="0" smtClean="0">
                <a:ln w="11430"/>
                <a:solidFill>
                  <a:srgbClr val="F8F8F8"/>
                </a:solidFill>
              </a:rPr>
              <a:t>I</a:t>
            </a:r>
            <a:r>
              <a:rPr lang="en-US" sz="2000" b="1" spc="150" dirty="0" smtClean="0">
                <a:ln w="11430"/>
                <a:solidFill>
                  <a:srgbClr val="F8F8F8"/>
                </a:solidFill>
              </a:rPr>
              <a:t> </a:t>
            </a:r>
          </a:p>
          <a:p>
            <a:pPr marL="514350" indent="-514350" algn="ctr" fontAlgn="base">
              <a:spcBef>
                <a:spcPct val="0"/>
              </a:spcBef>
              <a:spcAft>
                <a:spcPct val="0"/>
              </a:spcAft>
            </a:pPr>
            <a:r>
              <a:rPr lang="hr-HR" sz="2000" b="1" spc="150" dirty="0" smtClean="0">
                <a:ln w="11430"/>
                <a:solidFill>
                  <a:srgbClr val="F8F8F8"/>
                </a:solidFill>
              </a:rPr>
              <a:t>TEBI!</a:t>
            </a:r>
            <a:endParaRPr lang="en-US" sz="2000" b="1" spc="150" dirty="0">
              <a:ln w="11430"/>
              <a:solidFill>
                <a:srgbClr val="F8F8F8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643438" y="2428868"/>
            <a:ext cx="2071702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r-HR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RADIJE  </a:t>
            </a:r>
            <a:endParaRPr lang="en-US" sz="20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r>
              <a:rPr lang="hr-HR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PITAJTE </a:t>
            </a:r>
            <a:endParaRPr lang="en-US" sz="20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SVOJU </a:t>
            </a:r>
          </a:p>
          <a:p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DJECU </a:t>
            </a:r>
          </a:p>
          <a:p>
            <a:r>
              <a:rPr lang="hr-HR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ŠTO MOŽETE </a:t>
            </a:r>
            <a:endParaRPr lang="en-US" sz="20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r>
              <a:rPr lang="hr-HR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UČINITI ZAJEDNO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NEGO </a:t>
            </a:r>
          </a:p>
          <a:p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DA RADITE</a:t>
            </a:r>
            <a:r>
              <a:rPr lang="hr-HR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endParaRPr lang="en-US" sz="20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r>
              <a:rPr lang="hr-HR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UMJESTO NJIH…</a:t>
            </a:r>
            <a:endParaRPr lang="en-US" sz="2000" dirty="0" smtClean="0">
              <a:solidFill>
                <a:srgbClr val="231B2D"/>
              </a:solidFill>
            </a:endParaRPr>
          </a:p>
          <a:p>
            <a:pPr>
              <a:buNone/>
            </a:pPr>
            <a:endParaRPr lang="en-US" sz="2800" dirty="0">
              <a:solidFill>
                <a:schemeClr val="bg1"/>
              </a:solidFill>
              <a:effectLst>
                <a:glow rad="101600">
                  <a:schemeClr val="accent5">
                    <a:satMod val="175000"/>
                    <a:alpha val="40000"/>
                  </a:schemeClr>
                </a:glo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G:\Amata Backup 1\Desktop -LAPTOP\Nova torba za spise\Nova mapa\DSCN3184.JPG"/>
          <p:cNvPicPr>
            <a:picLocks noChangeAspect="1" noChangeArrowheads="1"/>
          </p:cNvPicPr>
          <p:nvPr/>
        </p:nvPicPr>
        <p:blipFill>
          <a:blip r:embed="rId3" cstate="print">
            <a:lum contrast="-30000"/>
          </a:blip>
          <a:srcRect/>
          <a:stretch>
            <a:fillRect/>
          </a:stretch>
        </p:blipFill>
        <p:spPr bwMode="auto">
          <a:xfrm>
            <a:off x="4500562" y="2214554"/>
            <a:ext cx="4643438" cy="46434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6" name="Picture 2" descr="G:\Amata Backup 1\Desktop -LAPTOP\Nova torba za spise\Nova mapa\293873_294164300682004_220903047_n.jpg"/>
          <p:cNvPicPr>
            <a:picLocks noChangeAspect="1" noChangeArrowheads="1"/>
          </p:cNvPicPr>
          <p:nvPr/>
        </p:nvPicPr>
        <p:blipFill>
          <a:blip r:embed="rId4">
            <a:lum contrast="-30000"/>
          </a:blip>
          <a:srcRect/>
          <a:stretch>
            <a:fillRect/>
          </a:stretch>
        </p:blipFill>
        <p:spPr bwMode="auto">
          <a:xfrm>
            <a:off x="0" y="2143116"/>
            <a:ext cx="4643438" cy="47148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rgbClr val="808000">
              <a:alpha val="80000"/>
            </a:srgbClr>
          </a:solid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US" sz="3200" b="1" dirty="0" smtClean="0">
                <a:ln w="1905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MJESEC BORBE PROTIV OVISNOSTI </a:t>
            </a:r>
            <a:r>
              <a:rPr lang="hr-HR" sz="3200" b="1" dirty="0" smtClean="0">
                <a:ln w="1905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/>
            </a:r>
            <a:br>
              <a:rPr lang="hr-HR" sz="3200" b="1" dirty="0" smtClean="0">
                <a:ln w="1905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</a:br>
            <a:r>
              <a:rPr lang="en-US" sz="3200" b="1" dirty="0" smtClean="0">
                <a:ln w="1905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15.11. </a:t>
            </a:r>
            <a:r>
              <a:rPr lang="hr-HR" sz="3200" b="1" dirty="0" smtClean="0">
                <a:ln w="1905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-</a:t>
            </a:r>
            <a:r>
              <a:rPr lang="en-US" sz="3200" b="1" dirty="0" smtClean="0">
                <a:ln w="1905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15. 12</a:t>
            </a:r>
            <a:r>
              <a:rPr lang="hr-HR" sz="3200" b="1" dirty="0" smtClean="0">
                <a:ln w="1905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. </a:t>
            </a:r>
            <a:endParaRPr lang="en-US" sz="3200" b="1" dirty="0">
              <a:ln w="19050">
                <a:solidFill>
                  <a:schemeClr val="accent3">
                    <a:lumMod val="50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>
          <a:xfrm>
            <a:off x="0" y="1071546"/>
            <a:ext cx="4497388" cy="1108069"/>
          </a:xfrm>
          <a:solidFill>
            <a:srgbClr val="808000">
              <a:alpha val="64000"/>
            </a:srgbClr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hr-HR" sz="1400" dirty="0" smtClean="0">
                <a:ln/>
                <a:solidFill>
                  <a:schemeClr val="bg2">
                    <a:lumMod val="25000"/>
                  </a:schemeClr>
                </a:solidFill>
              </a:rPr>
              <a:t>PORUKE KORISNIKA </a:t>
            </a:r>
          </a:p>
          <a:p>
            <a:pPr algn="ctr"/>
            <a:r>
              <a:rPr lang="hr-HR" sz="1400" dirty="0" smtClean="0">
                <a:ln/>
                <a:solidFill>
                  <a:schemeClr val="bg2">
                    <a:lumMod val="25000"/>
                  </a:schemeClr>
                </a:solidFill>
              </a:rPr>
              <a:t> CENTRA ZA ODVIKAVANJE OD OVISNOSTI MARJANOVAC </a:t>
            </a:r>
          </a:p>
          <a:p>
            <a:pPr algn="ctr"/>
            <a:r>
              <a:rPr lang="hr-HR" sz="1400" dirty="0" smtClean="0">
                <a:ln/>
                <a:solidFill>
                  <a:schemeClr val="bg2">
                    <a:lumMod val="25000"/>
                  </a:schemeClr>
                </a:solidFill>
              </a:rPr>
              <a:t>MLADIMA</a:t>
            </a:r>
            <a:endParaRPr lang="en-US" sz="1400" dirty="0">
              <a:ln/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1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4500562" y="1071546"/>
            <a:ext cx="4643438" cy="1108069"/>
          </a:xfrm>
          <a:solidFill>
            <a:srgbClr val="808000">
              <a:alpha val="59000"/>
            </a:srgbClr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hr-HR" sz="1400" dirty="0" smtClean="0">
                <a:ln/>
                <a:solidFill>
                  <a:schemeClr val="bg2">
                    <a:lumMod val="25000"/>
                  </a:schemeClr>
                </a:solidFill>
              </a:rPr>
              <a:t>PORUKE KORISNIKA </a:t>
            </a:r>
          </a:p>
          <a:p>
            <a:pPr algn="ctr"/>
            <a:r>
              <a:rPr lang="hr-HR" sz="1400" dirty="0" smtClean="0">
                <a:ln/>
                <a:solidFill>
                  <a:schemeClr val="bg2">
                    <a:lumMod val="25000"/>
                  </a:schemeClr>
                </a:solidFill>
              </a:rPr>
              <a:t> CENTRA ZA ODVIKAVANJE OD OVISNOSTI MARJANOVAC </a:t>
            </a:r>
          </a:p>
          <a:p>
            <a:pPr algn="ctr"/>
            <a:r>
              <a:rPr lang="hr-HR" sz="1400" dirty="0" smtClean="0">
                <a:ln/>
                <a:solidFill>
                  <a:schemeClr val="bg2">
                    <a:lumMod val="25000"/>
                  </a:schemeClr>
                </a:solidFill>
              </a:rPr>
              <a:t>RODITELJIMA</a:t>
            </a:r>
            <a:endParaRPr lang="en-US" sz="1600" dirty="0">
              <a:ln/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1266" name="Rectangle 2"/>
          <p:cNvSpPr>
            <a:spLocks noChangeArrowheads="1"/>
          </p:cNvSpPr>
          <p:nvPr/>
        </p:nvSpPr>
        <p:spPr bwMode="auto">
          <a:xfrm>
            <a:off x="1285852" y="4180344"/>
            <a:ext cx="3286148" cy="2677656"/>
          </a:xfrm>
          <a:prstGeom prst="rect">
            <a:avLst/>
          </a:prstGeom>
          <a:gradFill flip="none" rotWithShape="1">
            <a:gsLst>
              <a:gs pos="61000">
                <a:schemeClr val="accent3">
                  <a:shade val="51000"/>
                  <a:satMod val="130000"/>
                  <a:alpha val="0"/>
                </a:schemeClr>
              </a:gs>
              <a:gs pos="80000">
                <a:schemeClr val="accent3">
                  <a:shade val="93000"/>
                  <a:satMod val="130000"/>
                </a:schemeClr>
              </a:gs>
              <a:gs pos="100000">
                <a:schemeClr val="accent3">
                  <a:shade val="94000"/>
                  <a:satMod val="135000"/>
                </a:schemeClr>
              </a:gs>
            </a:gsLst>
            <a:lin ang="2700000" scaled="1"/>
            <a:tileRect/>
          </a:gradFill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514350" indent="-514350" fontAlgn="base">
              <a:spcBef>
                <a:spcPct val="0"/>
              </a:spcBef>
              <a:spcAft>
                <a:spcPct val="0"/>
              </a:spcAft>
            </a:pPr>
            <a:r>
              <a:rPr lang="hr-HR" sz="2800" b="1" dirty="0" smtClean="0">
                <a:solidFill>
                  <a:srgbClr val="003300"/>
                </a:solidFill>
              </a:rPr>
              <a:t>SAMO </a:t>
            </a:r>
          </a:p>
          <a:p>
            <a:pPr marL="514350" indent="-514350" fontAlgn="base">
              <a:spcBef>
                <a:spcPct val="0"/>
              </a:spcBef>
              <a:spcAft>
                <a:spcPct val="0"/>
              </a:spcAft>
            </a:pPr>
            <a:r>
              <a:rPr lang="hr-HR" sz="2800" b="1" dirty="0" smtClean="0">
                <a:solidFill>
                  <a:srgbClr val="003300"/>
                </a:solidFill>
              </a:rPr>
              <a:t>NAPRIJED! </a:t>
            </a:r>
            <a:endParaRPr lang="hr-HR" sz="2800" b="1" dirty="0" smtClean="0">
              <a:solidFill>
                <a:srgbClr val="003300"/>
              </a:solidFill>
            </a:endParaRPr>
          </a:p>
          <a:p>
            <a:pPr marL="514350" indent="-514350" fontAlgn="base">
              <a:spcBef>
                <a:spcPct val="0"/>
              </a:spcBef>
              <a:spcAft>
                <a:spcPct val="0"/>
              </a:spcAft>
            </a:pPr>
            <a:r>
              <a:rPr lang="hr-HR" sz="2800" b="1" dirty="0" smtClean="0">
                <a:solidFill>
                  <a:srgbClr val="003300"/>
                </a:solidFill>
              </a:rPr>
              <a:t>NE GLEDAJTE</a:t>
            </a:r>
          </a:p>
          <a:p>
            <a:pPr marL="514350" indent="-514350" fontAlgn="base">
              <a:spcBef>
                <a:spcPct val="0"/>
              </a:spcBef>
              <a:spcAft>
                <a:spcPct val="0"/>
              </a:spcAft>
            </a:pPr>
            <a:r>
              <a:rPr lang="hr-HR" sz="2800" b="1" dirty="0" smtClean="0">
                <a:solidFill>
                  <a:srgbClr val="003300"/>
                </a:solidFill>
              </a:rPr>
              <a:t> NAZAD, </a:t>
            </a:r>
          </a:p>
          <a:p>
            <a:pPr marL="514350" indent="-514350" fontAlgn="base">
              <a:spcBef>
                <a:spcPct val="0"/>
              </a:spcBef>
              <a:spcAft>
                <a:spcPct val="0"/>
              </a:spcAft>
            </a:pPr>
            <a:r>
              <a:rPr lang="hr-HR" sz="2800" b="1" dirty="0" smtClean="0">
                <a:solidFill>
                  <a:srgbClr val="003300"/>
                </a:solidFill>
              </a:rPr>
              <a:t>ŠIRITE </a:t>
            </a:r>
          </a:p>
          <a:p>
            <a:pPr marL="514350" indent="-514350" fontAlgn="base">
              <a:spcBef>
                <a:spcPct val="0"/>
              </a:spcBef>
              <a:spcAft>
                <a:spcPct val="0"/>
              </a:spcAft>
            </a:pPr>
            <a:r>
              <a:rPr lang="hr-HR" sz="2800" b="1" dirty="0" smtClean="0">
                <a:solidFill>
                  <a:srgbClr val="003300"/>
                </a:solidFill>
              </a:rPr>
              <a:t>LJUBAV!!!</a:t>
            </a:r>
            <a:endParaRPr lang="en-US" sz="2800" dirty="0">
              <a:solidFill>
                <a:srgbClr val="003300"/>
              </a:solidFill>
            </a:endParaRPr>
          </a:p>
        </p:txBody>
      </p:sp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5868144" y="2423066"/>
            <a:ext cx="3059832" cy="4154984"/>
          </a:xfrm>
          <a:prstGeom prst="rect">
            <a:avLst/>
          </a:prstGeom>
          <a:gradFill flip="none" rotWithShape="1">
            <a:gsLst>
              <a:gs pos="22000">
                <a:schemeClr val="accent3">
                  <a:shade val="51000"/>
                  <a:satMod val="130000"/>
                  <a:alpha val="0"/>
                </a:schemeClr>
              </a:gs>
              <a:gs pos="80000">
                <a:schemeClr val="accent3">
                  <a:shade val="93000"/>
                  <a:satMod val="130000"/>
                </a:schemeClr>
              </a:gs>
              <a:gs pos="100000">
                <a:schemeClr val="accent3">
                  <a:shade val="94000"/>
                  <a:satMod val="135000"/>
                </a:schemeClr>
              </a:gs>
            </a:gsLst>
            <a:lin ang="0" scaled="1"/>
            <a:tileRect/>
          </a:gradFill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514350" indent="-514350" algn="r" fontAlgn="base">
              <a:spcBef>
                <a:spcPct val="0"/>
              </a:spcBef>
              <a:spcAft>
                <a:spcPct val="0"/>
              </a:spcAft>
            </a:pPr>
            <a:r>
              <a:rPr lang="hr-HR" sz="2400" b="1" dirty="0" smtClean="0">
                <a:solidFill>
                  <a:srgbClr val="003300"/>
                </a:solidFill>
              </a:rPr>
              <a:t>DIJECA SU VAM</a:t>
            </a:r>
          </a:p>
          <a:p>
            <a:pPr marL="514350" indent="-514350" algn="r" fontAlgn="base">
              <a:spcBef>
                <a:spcPct val="0"/>
              </a:spcBef>
              <a:spcAft>
                <a:spcPct val="0"/>
              </a:spcAft>
            </a:pPr>
            <a:r>
              <a:rPr lang="hr-HR" sz="2400" b="1" dirty="0" smtClean="0">
                <a:solidFill>
                  <a:srgbClr val="003300"/>
                </a:solidFill>
              </a:rPr>
              <a:t>POPUT</a:t>
            </a:r>
          </a:p>
          <a:p>
            <a:pPr marL="514350" indent="-514350" algn="r" fontAlgn="base">
              <a:spcBef>
                <a:spcPct val="0"/>
              </a:spcBef>
              <a:spcAft>
                <a:spcPct val="0"/>
              </a:spcAft>
            </a:pPr>
            <a:r>
              <a:rPr lang="hr-HR" sz="2400" b="1" dirty="0" smtClean="0">
                <a:solidFill>
                  <a:srgbClr val="003300"/>
                </a:solidFill>
              </a:rPr>
              <a:t>RUŽE KOJU </a:t>
            </a:r>
          </a:p>
          <a:p>
            <a:pPr marL="514350" indent="-514350" algn="r" fontAlgn="base">
              <a:spcBef>
                <a:spcPct val="0"/>
              </a:spcBef>
              <a:spcAft>
                <a:spcPct val="0"/>
              </a:spcAft>
            </a:pPr>
            <a:r>
              <a:rPr lang="hr-HR" sz="2400" b="1" dirty="0" smtClean="0">
                <a:solidFill>
                  <a:srgbClr val="003300"/>
                </a:solidFill>
              </a:rPr>
              <a:t> S PUNO</a:t>
            </a:r>
          </a:p>
          <a:p>
            <a:pPr marL="514350" indent="-514350" algn="r" fontAlgn="base">
              <a:spcBef>
                <a:spcPct val="0"/>
              </a:spcBef>
              <a:spcAft>
                <a:spcPct val="0"/>
              </a:spcAft>
            </a:pPr>
            <a:r>
              <a:rPr lang="hr-HR" sz="2400" b="1" dirty="0" smtClean="0">
                <a:solidFill>
                  <a:srgbClr val="003300"/>
                </a:solidFill>
              </a:rPr>
              <a:t> LJUBAVI</a:t>
            </a:r>
          </a:p>
          <a:p>
            <a:pPr marL="514350" indent="-514350" algn="r" fontAlgn="base">
              <a:spcBef>
                <a:spcPct val="0"/>
              </a:spcBef>
              <a:spcAft>
                <a:spcPct val="0"/>
              </a:spcAft>
            </a:pPr>
            <a:r>
              <a:rPr lang="hr-HR" sz="2400" b="1" dirty="0" smtClean="0">
                <a:solidFill>
                  <a:srgbClr val="003300"/>
                </a:solidFill>
              </a:rPr>
              <a:t>I NA VRIJEME</a:t>
            </a:r>
          </a:p>
          <a:p>
            <a:pPr marL="514350" indent="-514350" algn="r" fontAlgn="base">
              <a:spcBef>
                <a:spcPct val="0"/>
              </a:spcBef>
              <a:spcAft>
                <a:spcPct val="0"/>
              </a:spcAft>
            </a:pPr>
            <a:r>
              <a:rPr lang="hr-HR" sz="2400" b="1" dirty="0" smtClean="0">
                <a:solidFill>
                  <a:srgbClr val="003300"/>
                </a:solidFill>
              </a:rPr>
              <a:t>TREBA OBREZIVATI.</a:t>
            </a:r>
          </a:p>
          <a:p>
            <a:pPr marL="514350" indent="-514350" algn="r" fontAlgn="base">
              <a:spcBef>
                <a:spcPct val="0"/>
              </a:spcBef>
              <a:spcAft>
                <a:spcPct val="0"/>
              </a:spcAft>
            </a:pPr>
            <a:r>
              <a:rPr lang="hr-HR" sz="2400" b="1" dirty="0" smtClean="0">
                <a:solidFill>
                  <a:srgbClr val="003300"/>
                </a:solidFill>
              </a:rPr>
              <a:t>AKO </a:t>
            </a:r>
            <a:r>
              <a:rPr lang="hr-HR" sz="2400" b="1" dirty="0" smtClean="0">
                <a:solidFill>
                  <a:srgbClr val="003300"/>
                </a:solidFill>
              </a:rPr>
              <a:t>ZAKASNITE, </a:t>
            </a:r>
            <a:endParaRPr lang="hr-HR" sz="2400" b="1" dirty="0" smtClean="0">
              <a:solidFill>
                <a:srgbClr val="003300"/>
              </a:solidFill>
            </a:endParaRPr>
          </a:p>
          <a:p>
            <a:pPr marL="514350" indent="-514350" algn="r" fontAlgn="base">
              <a:spcBef>
                <a:spcPct val="0"/>
              </a:spcBef>
              <a:spcAft>
                <a:spcPct val="0"/>
              </a:spcAft>
            </a:pPr>
            <a:r>
              <a:rPr lang="hr-HR" sz="2400" b="1" dirty="0" smtClean="0">
                <a:solidFill>
                  <a:srgbClr val="003300"/>
                </a:solidFill>
              </a:rPr>
              <a:t>POSTANE </a:t>
            </a:r>
            <a:r>
              <a:rPr lang="hr-HR" sz="2400" b="1" dirty="0" smtClean="0">
                <a:solidFill>
                  <a:srgbClr val="003300"/>
                </a:solidFill>
              </a:rPr>
              <a:t>DRAČ </a:t>
            </a:r>
          </a:p>
          <a:p>
            <a:pPr marL="514350" indent="-514350" algn="r" fontAlgn="base">
              <a:spcBef>
                <a:spcPct val="0"/>
              </a:spcBef>
              <a:spcAft>
                <a:spcPct val="0"/>
              </a:spcAft>
            </a:pPr>
            <a:r>
              <a:rPr lang="hr-HR" sz="2400" b="1" dirty="0" smtClean="0">
                <a:solidFill>
                  <a:srgbClr val="003300"/>
                </a:solidFill>
              </a:rPr>
              <a:t>KOJI VAM MOŽE </a:t>
            </a:r>
          </a:p>
          <a:p>
            <a:pPr marL="514350" indent="-514350" algn="r" fontAlgn="base">
              <a:spcBef>
                <a:spcPct val="0"/>
              </a:spcBef>
              <a:spcAft>
                <a:spcPct val="0"/>
              </a:spcAft>
            </a:pPr>
            <a:r>
              <a:rPr lang="hr-HR" sz="2400" b="1" dirty="0" smtClean="0">
                <a:solidFill>
                  <a:srgbClr val="003300"/>
                </a:solidFill>
              </a:rPr>
              <a:t>ZADATI BOL.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4" name="Picture 4" descr="G:\Amata Backup 1\Desktop -LAPTOP\Nova torba za spise\My photos\Fotografija-0124.jpg"/>
          <p:cNvPicPr>
            <a:picLocks noChangeAspect="1" noChangeArrowheads="1"/>
          </p:cNvPicPr>
          <p:nvPr/>
        </p:nvPicPr>
        <p:blipFill>
          <a:blip r:embed="rId3">
            <a:lum contrast="-20000"/>
          </a:blip>
          <a:srcRect/>
          <a:stretch>
            <a:fillRect/>
          </a:stretch>
        </p:blipFill>
        <p:spPr bwMode="auto">
          <a:xfrm>
            <a:off x="4429124" y="2214554"/>
            <a:ext cx="4714876" cy="4643446"/>
          </a:xfrm>
          <a:prstGeom prst="rect">
            <a:avLst/>
          </a:prstGeom>
          <a:noFill/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chemeClr val="tx1">
              <a:lumMod val="50000"/>
              <a:lumOff val="50000"/>
            </a:schemeClr>
          </a:solid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US" sz="32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MJESEC BORBE PROTIV OVISNOSTI </a:t>
            </a:r>
            <a:r>
              <a:rPr lang="hr-HR" sz="32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/>
            </a:r>
            <a:br>
              <a:rPr lang="hr-HR" sz="32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</a:br>
            <a:r>
              <a:rPr lang="en-US" sz="32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15.11. </a:t>
            </a:r>
            <a:r>
              <a:rPr lang="hr-HR" sz="32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-</a:t>
            </a:r>
            <a:r>
              <a:rPr lang="en-US" sz="32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15. 12</a:t>
            </a:r>
            <a:r>
              <a:rPr lang="hr-HR" sz="32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. </a:t>
            </a:r>
            <a:endParaRPr lang="en-US" sz="3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>
          <a:xfrm>
            <a:off x="0" y="1071546"/>
            <a:ext cx="4497388" cy="1108069"/>
          </a:xfrm>
          <a:solidFill>
            <a:schemeClr val="bg1">
              <a:lumMod val="65000"/>
            </a:schemeClr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hr-HR" sz="1400" b="0" dirty="0" smtClean="0">
                <a:solidFill>
                  <a:schemeClr val="tx1"/>
                </a:solidFill>
              </a:rPr>
              <a:t>PORUKE KORISNIKA </a:t>
            </a:r>
          </a:p>
          <a:p>
            <a:pPr algn="ctr"/>
            <a:r>
              <a:rPr lang="hr-HR" sz="1400" b="0" dirty="0" smtClean="0">
                <a:solidFill>
                  <a:schemeClr val="tx1"/>
                </a:solidFill>
              </a:rPr>
              <a:t> CENTRA ZA ODVIKAVANJE OD OVISNOSTI MARJANOVAC </a:t>
            </a:r>
          </a:p>
          <a:p>
            <a:pPr algn="ctr"/>
            <a:r>
              <a:rPr lang="hr-HR" sz="1400" b="0" dirty="0" smtClean="0">
                <a:solidFill>
                  <a:schemeClr val="tx1"/>
                </a:solidFill>
              </a:rPr>
              <a:t>MLADIMA</a:t>
            </a:r>
            <a:endParaRPr lang="en-US" sz="1400" b="0" dirty="0">
              <a:solidFill>
                <a:schemeClr val="tx1"/>
              </a:solidFill>
            </a:endParaRPr>
          </a:p>
        </p:txBody>
      </p:sp>
      <p:sp>
        <p:nvSpPr>
          <p:cNvPr id="11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4572000" y="1071546"/>
            <a:ext cx="4572000" cy="1108069"/>
          </a:xfrm>
          <a:solidFill>
            <a:schemeClr val="bg1">
              <a:lumMod val="65000"/>
            </a:schemeClr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hr-HR" sz="1400" b="0" dirty="0" smtClean="0">
                <a:solidFill>
                  <a:schemeClr val="tx1"/>
                </a:solidFill>
              </a:rPr>
              <a:t>PORUKE KORISNIKA </a:t>
            </a:r>
          </a:p>
          <a:p>
            <a:pPr algn="ctr"/>
            <a:r>
              <a:rPr lang="hr-HR" sz="1400" b="0" dirty="0" smtClean="0">
                <a:solidFill>
                  <a:schemeClr val="tx1"/>
                </a:solidFill>
              </a:rPr>
              <a:t> CENTRA ZA ODVIKAVANJE OD OVISNOSTI MARJANOVAC </a:t>
            </a:r>
          </a:p>
          <a:p>
            <a:pPr algn="ctr"/>
            <a:r>
              <a:rPr lang="hr-HR" sz="1400" b="0" dirty="0" smtClean="0">
                <a:solidFill>
                  <a:schemeClr val="tx1"/>
                </a:solidFill>
              </a:rPr>
              <a:t>RODITELJIMA</a:t>
            </a:r>
            <a:endParaRPr lang="en-US" sz="1600" b="0" dirty="0">
              <a:solidFill>
                <a:schemeClr val="tx1"/>
              </a:solidFill>
            </a:endParaRPr>
          </a:p>
        </p:txBody>
      </p:sp>
      <p:pic>
        <p:nvPicPr>
          <p:cNvPr id="15362" name="Picture 2" descr="G:\Amata Backup 1\Desktop -LAPTOP\Nova torba za spise\Nova mapa\DSCN267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2214554"/>
            <a:ext cx="4526366" cy="46434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175076" y="2291497"/>
            <a:ext cx="2143108" cy="4401205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  <a:shade val="30000"/>
                  <a:satMod val="115000"/>
                  <a:alpha val="0"/>
                </a:schemeClr>
              </a:gs>
              <a:gs pos="50000">
                <a:schemeClr val="accent6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6">
                  <a:lumMod val="40000"/>
                  <a:lumOff val="60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r-H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</a:rPr>
              <a:t>ZA UREDAN ŽIVOT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hr-HR" sz="2000" b="1" dirty="0" smtClean="0">
                <a:latin typeface="Calibri" pitchFamily="34" charset="0"/>
                <a:ea typeface="Times New Roman" pitchFamily="18" charset="0"/>
              </a:rPr>
              <a:t>POTREBNA JE </a:t>
            </a:r>
            <a:endParaRPr kumimoji="0" lang="hr-HR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</a:endParaRP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r-H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</a:rPr>
              <a:t>DOZA DISCIPLINE, 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r-H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</a:rPr>
              <a:t>A DISCIPLINA 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r-H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</a:rPr>
              <a:t>SE GRADI </a:t>
            </a:r>
            <a:r>
              <a:rPr kumimoji="0" lang="hr-H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</a:rPr>
              <a:t>KADA </a:t>
            </a:r>
            <a:endParaRPr kumimoji="0" lang="hr-HR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</a:endParaRP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r-H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</a:rPr>
              <a:t>IMAMO 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r-H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</a:rPr>
              <a:t>HRABROSTI 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r-H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</a:rPr>
              <a:t>USTRAJNO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r-H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</a:rPr>
              <a:t>ČINITI 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r-H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</a:rPr>
              <a:t>MALE STVARI 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r-H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</a:rPr>
              <a:t>ZA KOJE 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r-H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</a:rPr>
              <a:t>NAOKO I NIJE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r-H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</a:rPr>
              <a:t> POTREBNA 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r-H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</a:rPr>
              <a:t>HRABROST!</a:t>
            </a:r>
            <a:endParaRPr kumimoji="0" lang="hr-H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p:sp>
        <p:nvSpPr>
          <p:cNvPr id="14" name="Rectangle 1"/>
          <p:cNvSpPr>
            <a:spLocks noChangeArrowheads="1"/>
          </p:cNvSpPr>
          <p:nvPr/>
        </p:nvSpPr>
        <p:spPr bwMode="auto">
          <a:xfrm>
            <a:off x="4429124" y="2214554"/>
            <a:ext cx="4463356" cy="4555093"/>
          </a:xfrm>
          <a:prstGeom prst="rect">
            <a:avLst/>
          </a:prstGeom>
          <a:solidFill>
            <a:schemeClr val="accent6">
              <a:lumMod val="40000"/>
              <a:lumOff val="60000"/>
              <a:alpha val="32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r-HR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</a:rPr>
              <a:t>PRIJE BILO</a:t>
            </a:r>
            <a:r>
              <a:rPr kumimoji="0" lang="en-US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</a:rPr>
              <a:t> </a:t>
            </a:r>
            <a:r>
              <a:rPr kumimoji="0" lang="hr-HR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</a:rPr>
              <a:t>KOJEG </a:t>
            </a: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r-HR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</a:rPr>
              <a:t>ISKORAKA </a:t>
            </a: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r-HR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</a:rPr>
              <a:t>PREMA DRUGOME</a:t>
            </a: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</a:rPr>
              <a:t>POTREBNO</a:t>
            </a:r>
            <a:r>
              <a:rPr kumimoji="0" lang="en-US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</a:rPr>
              <a:t> JE</a:t>
            </a: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</a:rPr>
              <a:t> </a:t>
            </a:r>
            <a:r>
              <a:rPr kumimoji="0" lang="hr-HR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</a:rPr>
              <a:t>NAUČIT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</a:rPr>
              <a:t>I</a:t>
            </a:r>
            <a:r>
              <a:rPr kumimoji="0" lang="hr-HR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</a:rPr>
              <a:t>  </a:t>
            </a:r>
            <a:endParaRPr lang="en-US" b="1" dirty="0" smtClean="0">
              <a:latin typeface="Comic Sans MS" pitchFamily="66" charset="0"/>
              <a:ea typeface="Times New Roman" pitchFamily="18" charset="0"/>
            </a:endParaRP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r-HR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</a:rPr>
              <a:t>POŠTIVATI LJUDE. </a:t>
            </a:r>
          </a:p>
          <a:p>
            <a:pPr lvl="0" algn="r" fontAlgn="base">
              <a:spcBef>
                <a:spcPct val="0"/>
              </a:spcBef>
              <a:spcAft>
                <a:spcPct val="0"/>
              </a:spcAft>
            </a:pPr>
            <a:r>
              <a:rPr kumimoji="0" lang="hr-HR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</a:rPr>
              <a:t>PRIJE NEGO </a:t>
            </a:r>
          </a:p>
          <a:p>
            <a:pPr lvl="0" algn="r" fontAlgn="base">
              <a:spcBef>
                <a:spcPct val="0"/>
              </a:spcBef>
              <a:spcAft>
                <a:spcPct val="0"/>
              </a:spcAft>
            </a:pPr>
            <a:r>
              <a:rPr kumimoji="0" lang="hr-HR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</a:rPr>
              <a:t>LI IH OSUDITE</a:t>
            </a:r>
            <a:r>
              <a:rPr kumimoji="0" lang="hr-HR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</a:rPr>
              <a:t> </a:t>
            </a:r>
          </a:p>
          <a:p>
            <a:pPr lvl="0" algn="r" fontAlgn="base">
              <a:spcBef>
                <a:spcPct val="0"/>
              </a:spcBef>
              <a:spcAft>
                <a:spcPct val="0"/>
              </a:spcAft>
            </a:pPr>
            <a:r>
              <a:rPr kumimoji="0" lang="hr-HR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</a:rPr>
              <a:t>IMAJTE </a:t>
            </a:r>
          </a:p>
          <a:p>
            <a:pPr lvl="0" algn="r" fontAlgn="base">
              <a:spcBef>
                <a:spcPct val="0"/>
              </a:spcBef>
              <a:spcAft>
                <a:spcPct val="0"/>
              </a:spcAft>
            </a:pPr>
            <a:r>
              <a:rPr kumimoji="0" lang="hr-HR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</a:rPr>
              <a:t>HRABROSTI</a:t>
            </a:r>
          </a:p>
          <a:p>
            <a:pPr lvl="0" algn="r" fontAlgn="base">
              <a:spcBef>
                <a:spcPct val="0"/>
              </a:spcBef>
              <a:spcAft>
                <a:spcPct val="0"/>
              </a:spcAft>
            </a:pPr>
            <a:r>
              <a:rPr kumimoji="0" lang="hr-HR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</a:rPr>
              <a:t>OBUTI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</a:rPr>
              <a:t> </a:t>
            </a:r>
            <a:r>
              <a:rPr kumimoji="0" lang="hr-HR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</a:rPr>
              <a:t> BAR NA TREN </a:t>
            </a:r>
            <a:endParaRPr lang="hr-HR" b="1" dirty="0" smtClean="0">
              <a:latin typeface="Comic Sans MS" pitchFamily="66" charset="0"/>
              <a:ea typeface="Times New Roman" pitchFamily="18" charset="0"/>
            </a:endParaRPr>
          </a:p>
          <a:p>
            <a:pPr lvl="0" algn="r" fontAlgn="base">
              <a:spcBef>
                <a:spcPct val="0"/>
              </a:spcBef>
              <a:spcAft>
                <a:spcPct val="0"/>
              </a:spcAft>
            </a:pPr>
            <a:r>
              <a:rPr kumimoji="0" lang="hr-HR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</a:rPr>
              <a:t>NJIHOVE CIPELE</a:t>
            </a:r>
          </a:p>
          <a:p>
            <a:pPr lvl="0" algn="r" fontAlgn="base">
              <a:spcBef>
                <a:spcPct val="0"/>
              </a:spcBef>
              <a:spcAft>
                <a:spcPct val="0"/>
              </a:spcAft>
            </a:pPr>
            <a:r>
              <a:rPr kumimoji="0" lang="hr-HR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</a:rPr>
              <a:t>I </a:t>
            </a:r>
            <a:r>
              <a:rPr lang="hr-HR" b="1" dirty="0" smtClean="0">
                <a:latin typeface="Comic Sans MS" pitchFamily="66" charset="0"/>
                <a:ea typeface="Times New Roman" pitchFamily="18" charset="0"/>
              </a:rPr>
              <a:t>RAZUMJET</a:t>
            </a:r>
            <a:r>
              <a:rPr kumimoji="0" lang="hr-HR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</a:rPr>
              <a:t> ĆETE   </a:t>
            </a:r>
          </a:p>
          <a:p>
            <a:pPr lvl="0" algn="r" fontAlgn="base">
              <a:spcBef>
                <a:spcPct val="0"/>
              </a:spcBef>
              <a:spcAft>
                <a:spcPct val="0"/>
              </a:spcAft>
            </a:pPr>
            <a:r>
              <a:rPr kumimoji="0" lang="hr-HR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</a:rPr>
              <a:t>ZAŠTO IM JE LAKŠE IĆI STRAMPUTICOM...JEDINO ĆETE IM TA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</a:rPr>
              <a:t>DA</a:t>
            </a:r>
            <a:r>
              <a:rPr kumimoji="0" lang="hr-HR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</a:rPr>
              <a:t> MOĆI POMOĆI. </a:t>
            </a:r>
            <a:r>
              <a:rPr lang="hr-HR" sz="2000" b="1" dirty="0" smtClean="0">
                <a:latin typeface="Comic Sans MS" pitchFamily="66" charset="0"/>
                <a:ea typeface="Times New Roman" pitchFamily="18" charset="0"/>
              </a:rPr>
              <a:t>  </a:t>
            </a:r>
            <a:r>
              <a:rPr kumimoji="0" lang="hr-H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00562" y="2928934"/>
            <a:ext cx="4643438" cy="2500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214554"/>
            <a:ext cx="4572000" cy="4643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chemeClr val="bg1">
              <a:lumMod val="50000"/>
            </a:schemeClr>
          </a:solid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US" sz="3200" b="1" dirty="0" smtClean="0">
                <a:solidFill>
                  <a:schemeClr val="tx1"/>
                </a:solidFill>
              </a:rPr>
              <a:t>MJESEC BORBE PROTIV OVISNOSTI </a:t>
            </a:r>
            <a:r>
              <a:rPr lang="hr-HR" sz="3200" b="1" dirty="0" smtClean="0">
                <a:solidFill>
                  <a:schemeClr val="tx1"/>
                </a:solidFill>
              </a:rPr>
              <a:t/>
            </a:r>
            <a:br>
              <a:rPr lang="hr-HR" sz="3200" b="1" dirty="0" smtClean="0">
                <a:solidFill>
                  <a:schemeClr val="tx1"/>
                </a:solidFill>
              </a:rPr>
            </a:br>
            <a:r>
              <a:rPr lang="en-US" sz="3200" b="1" dirty="0" smtClean="0">
                <a:solidFill>
                  <a:schemeClr val="tx1"/>
                </a:solidFill>
              </a:rPr>
              <a:t>15.11. </a:t>
            </a:r>
            <a:r>
              <a:rPr lang="hr-HR" sz="3200" b="1" dirty="0" smtClean="0">
                <a:solidFill>
                  <a:schemeClr val="tx1"/>
                </a:solidFill>
              </a:rPr>
              <a:t>-</a:t>
            </a:r>
            <a:r>
              <a:rPr lang="en-US" sz="3200" b="1" dirty="0" smtClean="0">
                <a:solidFill>
                  <a:schemeClr val="tx1"/>
                </a:solidFill>
              </a:rPr>
              <a:t> 15. 12</a:t>
            </a:r>
            <a:r>
              <a:rPr lang="hr-HR" sz="3200" b="1" dirty="0" smtClean="0">
                <a:solidFill>
                  <a:schemeClr val="tx1"/>
                </a:solidFill>
              </a:rPr>
              <a:t>. </a:t>
            </a:r>
            <a:endParaRPr lang="en-US" sz="3200" b="1" dirty="0">
              <a:solidFill>
                <a:schemeClr val="tx1"/>
              </a:solidFill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>
          <a:xfrm>
            <a:off x="0" y="1071546"/>
            <a:ext cx="4497388" cy="1108069"/>
          </a:xfrm>
          <a:solidFill>
            <a:schemeClr val="bg1">
              <a:lumMod val="75000"/>
            </a:schemeClr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hr-HR" sz="1400" dirty="0" smtClean="0">
                <a:ln/>
                <a:solidFill>
                  <a:schemeClr val="tx1"/>
                </a:solidFill>
              </a:rPr>
              <a:t>PORUKE KORISNIKA </a:t>
            </a:r>
          </a:p>
          <a:p>
            <a:pPr algn="ctr"/>
            <a:r>
              <a:rPr lang="hr-HR" sz="1400" dirty="0" smtClean="0">
                <a:ln/>
                <a:solidFill>
                  <a:schemeClr val="tx1"/>
                </a:solidFill>
              </a:rPr>
              <a:t> CENTRA ZA ODVIKAVANJE OD OVISNOSTI MARJANOVAC </a:t>
            </a:r>
          </a:p>
          <a:p>
            <a:pPr algn="ctr"/>
            <a:r>
              <a:rPr lang="hr-HR" sz="1400" dirty="0" smtClean="0">
                <a:ln/>
                <a:solidFill>
                  <a:schemeClr val="tx1"/>
                </a:solidFill>
              </a:rPr>
              <a:t>MLADIMA</a:t>
            </a:r>
            <a:endParaRPr lang="en-US" sz="1400" dirty="0">
              <a:ln/>
              <a:solidFill>
                <a:schemeClr val="tx1"/>
              </a:solidFill>
            </a:endParaRPr>
          </a:p>
        </p:txBody>
      </p:sp>
      <p:sp>
        <p:nvSpPr>
          <p:cNvPr id="10" name="Content Placeholder 9"/>
          <p:cNvSpPr>
            <a:spLocks noGrp="1"/>
          </p:cNvSpPr>
          <p:nvPr>
            <p:ph sz="quarter" idx="4"/>
          </p:nvPr>
        </p:nvSpPr>
        <p:spPr>
          <a:xfrm>
            <a:off x="4572000" y="2214554"/>
            <a:ext cx="4572000" cy="857256"/>
          </a:xfrm>
          <a:gradFill flip="none" rotWithShape="1">
            <a:gsLst>
              <a:gs pos="0">
                <a:schemeClr val="tx1">
                  <a:lumMod val="95000"/>
                  <a:lumOff val="5000"/>
                  <a:tint val="66000"/>
                  <a:satMod val="160000"/>
                </a:schemeClr>
              </a:gs>
              <a:gs pos="50000">
                <a:schemeClr val="tx1">
                  <a:lumMod val="95000"/>
                  <a:lumOff val="5000"/>
                  <a:tint val="44500"/>
                  <a:satMod val="160000"/>
                </a:schemeClr>
              </a:gs>
              <a:gs pos="100000">
                <a:schemeClr val="tx1">
                  <a:lumMod val="95000"/>
                  <a:lumOff val="5000"/>
                  <a:tint val="23500"/>
                  <a:satMod val="160000"/>
                </a:schemeClr>
              </a:gs>
            </a:gsLst>
            <a:lin ang="16200000" scaled="1"/>
            <a:tileRect/>
          </a:gradFill>
        </p:spPr>
        <p:txBody>
          <a:bodyPr>
            <a:noAutofit/>
          </a:bodyPr>
          <a:lstStyle/>
          <a:p>
            <a:pPr algn="ctr">
              <a:buNone/>
            </a:pPr>
            <a:r>
              <a:rPr lang="hr-HR" sz="2000" b="1" dirty="0" smtClean="0"/>
              <a:t>HVALA VAM </a:t>
            </a:r>
          </a:p>
          <a:p>
            <a:pPr algn="ctr">
              <a:buNone/>
            </a:pPr>
            <a:r>
              <a:rPr lang="hr-HR" sz="2000" b="1" dirty="0" smtClean="0"/>
              <a:t>ŠTO STE NAM PODARILI ŽIVOT. </a:t>
            </a:r>
          </a:p>
        </p:txBody>
      </p:sp>
      <p:sp>
        <p:nvSpPr>
          <p:cNvPr id="11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4572000" y="1071546"/>
            <a:ext cx="4572000" cy="1108069"/>
          </a:xfrm>
          <a:solidFill>
            <a:schemeClr val="bg1">
              <a:lumMod val="75000"/>
            </a:schemeClr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hr-HR" sz="1400" dirty="0" smtClean="0">
                <a:ln/>
                <a:solidFill>
                  <a:schemeClr val="tx1"/>
                </a:solidFill>
              </a:rPr>
              <a:t>PORUKE KORISNIKA </a:t>
            </a:r>
          </a:p>
          <a:p>
            <a:pPr algn="ctr"/>
            <a:r>
              <a:rPr lang="hr-HR" sz="1400" dirty="0" smtClean="0">
                <a:ln/>
                <a:solidFill>
                  <a:schemeClr val="tx1"/>
                </a:solidFill>
              </a:rPr>
              <a:t> CENTRA ZA ODVIKAVANJE OD OVISNOSTI MARJANOVAC </a:t>
            </a:r>
          </a:p>
          <a:p>
            <a:pPr algn="ctr"/>
            <a:r>
              <a:rPr lang="hr-HR" sz="1400" dirty="0" smtClean="0">
                <a:ln/>
                <a:solidFill>
                  <a:schemeClr val="tx1"/>
                </a:solidFill>
              </a:rPr>
              <a:t>RODITELJIMA</a:t>
            </a:r>
            <a:endParaRPr lang="en-US" sz="1600" dirty="0">
              <a:ln/>
              <a:solidFill>
                <a:schemeClr val="tx1"/>
              </a:solidFill>
            </a:endParaRPr>
          </a:p>
        </p:txBody>
      </p:sp>
      <p:sp>
        <p:nvSpPr>
          <p:cNvPr id="11266" name="Rectangle 2"/>
          <p:cNvSpPr>
            <a:spLocks noChangeArrowheads="1"/>
          </p:cNvSpPr>
          <p:nvPr/>
        </p:nvSpPr>
        <p:spPr bwMode="auto">
          <a:xfrm>
            <a:off x="1285852" y="2428868"/>
            <a:ext cx="3214710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514350" indent="-514350" algn="ctr" fontAlgn="base">
              <a:spcBef>
                <a:spcPct val="0"/>
              </a:spcBef>
              <a:spcAft>
                <a:spcPct val="0"/>
              </a:spcAft>
            </a:pPr>
            <a:r>
              <a:rPr lang="hr-HR" sz="2800" b="1" dirty="0" smtClean="0"/>
              <a:t>BAR SADA </a:t>
            </a:r>
          </a:p>
          <a:p>
            <a:pPr marL="514350" indent="-514350" algn="ctr" fontAlgn="base">
              <a:spcBef>
                <a:spcPct val="0"/>
              </a:spcBef>
              <a:spcAft>
                <a:spcPct val="0"/>
              </a:spcAft>
            </a:pPr>
            <a:r>
              <a:rPr lang="hr-HR" sz="2800" b="1" dirty="0" smtClean="0"/>
              <a:t>OSJEĆAM BOL, OSJEĆAM STID, OSJEĆAM MUKU</a:t>
            </a:r>
            <a:r>
              <a:rPr lang="en-US" sz="2800" b="1" dirty="0" smtClean="0"/>
              <a:t>, OSJE</a:t>
            </a:r>
            <a:r>
              <a:rPr lang="hr-HR" sz="2800" b="1" dirty="0" smtClean="0"/>
              <a:t>ĆA</a:t>
            </a:r>
            <a:r>
              <a:rPr lang="en-US" sz="2800" b="1" dirty="0" smtClean="0"/>
              <a:t>M RADOST</a:t>
            </a:r>
            <a:r>
              <a:rPr lang="hr-HR" sz="2800" b="1" dirty="0" smtClean="0"/>
              <a:t>... </a:t>
            </a:r>
            <a:r>
              <a:rPr lang="en-US" sz="2800" b="1" dirty="0" smtClean="0"/>
              <a:t>I </a:t>
            </a:r>
            <a:r>
              <a:rPr lang="hr-HR" sz="2800" b="1" dirty="0" smtClean="0"/>
              <a:t>TO </a:t>
            </a:r>
            <a:r>
              <a:rPr lang="en-US" sz="2800" b="1" dirty="0" smtClean="0"/>
              <a:t>MI </a:t>
            </a:r>
            <a:r>
              <a:rPr lang="hr-HR" sz="2800" b="1" dirty="0" smtClean="0"/>
              <a:t>JE </a:t>
            </a:r>
            <a:r>
              <a:rPr lang="en-US" sz="2800" b="1" dirty="0" smtClean="0"/>
              <a:t>JASAN </a:t>
            </a:r>
            <a:r>
              <a:rPr lang="hr-HR" sz="2800" b="1" dirty="0" smtClean="0"/>
              <a:t>ZNAK DA ŽIVIM.</a:t>
            </a:r>
            <a:endParaRPr lang="en-US" sz="2800" dirty="0" smtClean="0"/>
          </a:p>
        </p:txBody>
      </p:sp>
      <p:sp>
        <p:nvSpPr>
          <p:cNvPr id="14" name="Content Placeholder 9"/>
          <p:cNvSpPr>
            <a:spLocks noGrp="1"/>
          </p:cNvSpPr>
          <p:nvPr>
            <p:ph sz="quarter" idx="4"/>
          </p:nvPr>
        </p:nvSpPr>
        <p:spPr>
          <a:xfrm>
            <a:off x="4572000" y="5429264"/>
            <a:ext cx="4572000" cy="1428736"/>
          </a:xfrm>
          <a:gradFill flip="none" rotWithShape="1">
            <a:gsLst>
              <a:gs pos="0">
                <a:schemeClr val="tx1">
                  <a:lumMod val="95000"/>
                  <a:lumOff val="5000"/>
                  <a:tint val="66000"/>
                  <a:satMod val="160000"/>
                </a:schemeClr>
              </a:gs>
              <a:gs pos="50000">
                <a:schemeClr val="tx1">
                  <a:lumMod val="95000"/>
                  <a:lumOff val="5000"/>
                  <a:tint val="44500"/>
                  <a:satMod val="160000"/>
                </a:schemeClr>
              </a:gs>
              <a:gs pos="100000">
                <a:schemeClr val="tx1">
                  <a:lumMod val="95000"/>
                  <a:lumOff val="5000"/>
                  <a:tint val="23500"/>
                  <a:satMod val="160000"/>
                </a:schemeClr>
              </a:gs>
            </a:gsLst>
            <a:lin ang="8100000" scaled="1"/>
            <a:tileRect/>
          </a:gradFill>
        </p:spPr>
        <p:txBody>
          <a:bodyPr>
            <a:noAutofit/>
          </a:bodyPr>
          <a:lstStyle/>
          <a:p>
            <a:pPr algn="ctr">
              <a:buNone/>
            </a:pPr>
            <a:r>
              <a:rPr lang="hr-HR" sz="2000" b="1" dirty="0" smtClean="0"/>
              <a:t>ALI NE ZABORAVITE DA NAS NE</a:t>
            </a:r>
          </a:p>
          <a:p>
            <a:pPr algn="ctr">
              <a:buNone/>
            </a:pPr>
            <a:r>
              <a:rPr lang="hr-HR" sz="2000" b="1" dirty="0" smtClean="0"/>
              <a:t>MOŽETE ZAŠTITI OD BOLA . </a:t>
            </a:r>
          </a:p>
          <a:p>
            <a:pPr algn="ctr">
              <a:buNone/>
            </a:pPr>
            <a:r>
              <a:rPr lang="hr-HR" sz="2000" b="1" dirty="0" smtClean="0"/>
              <a:t>INAČE NE BISMO  </a:t>
            </a:r>
          </a:p>
          <a:p>
            <a:pPr algn="ctr">
              <a:buNone/>
            </a:pPr>
            <a:r>
              <a:rPr lang="hr-HR" sz="2000" b="1" dirty="0" smtClean="0"/>
              <a:t>NIKADA ODRASLI.</a:t>
            </a:r>
            <a:endParaRPr lang="en-US" sz="2000" dirty="0">
              <a:effectLst>
                <a:glow rad="101600">
                  <a:schemeClr val="accent5">
                    <a:satMod val="175000"/>
                    <a:alpha val="40000"/>
                  </a:schemeClr>
                </a:glo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7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1999" y="2214554"/>
            <a:ext cx="4572001" cy="4643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316" name="Picture 4" descr="http://udruga-kameleon.hr/IMG/jpg/Krcenje_sikare3_16.3.2009._40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214554"/>
            <a:ext cx="4595786" cy="4643446"/>
          </a:xfrm>
          <a:prstGeom prst="rect">
            <a:avLst/>
          </a:prstGeom>
          <a:noFill/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chemeClr val="bg1">
              <a:lumMod val="50000"/>
            </a:schemeClr>
          </a:solid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US" sz="3200" b="1" dirty="0" smtClean="0"/>
              <a:t>MJESEC BORBE PROTIV OVISNOSTI </a:t>
            </a:r>
            <a:r>
              <a:rPr lang="hr-HR" sz="3200" b="1" dirty="0" smtClean="0"/>
              <a:t/>
            </a:r>
            <a:br>
              <a:rPr lang="hr-HR" sz="3200" b="1" dirty="0" smtClean="0"/>
            </a:br>
            <a:r>
              <a:rPr lang="en-US" sz="3200" b="1" dirty="0" smtClean="0"/>
              <a:t>15.11. </a:t>
            </a:r>
            <a:r>
              <a:rPr lang="hr-HR" sz="3200" b="1" dirty="0" smtClean="0"/>
              <a:t>-</a:t>
            </a:r>
            <a:r>
              <a:rPr lang="en-US" sz="3200" b="1" dirty="0" smtClean="0"/>
              <a:t> 15. 12</a:t>
            </a:r>
            <a:r>
              <a:rPr lang="hr-HR" sz="3200" b="1" dirty="0" smtClean="0"/>
              <a:t>. </a:t>
            </a:r>
            <a:endParaRPr lang="en-US" sz="3200" b="1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>
          <a:xfrm>
            <a:off x="0" y="1071546"/>
            <a:ext cx="4497388" cy="1108069"/>
          </a:xfrm>
          <a:solidFill>
            <a:schemeClr val="bg1">
              <a:lumMod val="65000"/>
            </a:schemeClr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hr-HR" sz="1400" b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PORUKE KORISNIKA </a:t>
            </a:r>
          </a:p>
          <a:p>
            <a:pPr algn="ctr"/>
            <a:r>
              <a:rPr lang="hr-HR" sz="1400" b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CENTRA ZA ODVIKAVANJE OD OVISNOSTI MARJANOVAC </a:t>
            </a:r>
          </a:p>
          <a:p>
            <a:pPr algn="ctr"/>
            <a:r>
              <a:rPr lang="hr-HR" sz="1400" b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MLADIMA</a:t>
            </a:r>
            <a:endParaRPr lang="en-US" sz="1400" b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1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4572000" y="1071546"/>
            <a:ext cx="4572000" cy="1108069"/>
          </a:xfrm>
          <a:solidFill>
            <a:schemeClr val="bg1">
              <a:lumMod val="65000"/>
            </a:schemeClr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hr-HR" sz="1400" b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PORUKE KORISNIKA </a:t>
            </a:r>
          </a:p>
          <a:p>
            <a:pPr algn="ctr"/>
            <a:r>
              <a:rPr lang="hr-HR" sz="1400" b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CENTRA ZA ODVIKAVANJE OD OVISNOSTI MARJANOVAC </a:t>
            </a:r>
          </a:p>
          <a:p>
            <a:pPr algn="ctr"/>
            <a:r>
              <a:rPr lang="hr-HR" sz="1400" b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RODITELJIMA</a:t>
            </a:r>
            <a:endParaRPr lang="en-US" sz="1600" b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1266" name="Rectangle 2"/>
          <p:cNvSpPr>
            <a:spLocks noChangeArrowheads="1"/>
          </p:cNvSpPr>
          <p:nvPr/>
        </p:nvSpPr>
        <p:spPr bwMode="auto">
          <a:xfrm>
            <a:off x="395536" y="4725144"/>
            <a:ext cx="3995936" cy="1938992"/>
          </a:xfrm>
          <a:prstGeom prst="rect">
            <a:avLst/>
          </a:prstGeom>
          <a:gradFill flip="none" rotWithShape="1">
            <a:gsLst>
              <a:gs pos="0">
                <a:schemeClr val="lt2">
                  <a:tint val="80000"/>
                  <a:satMod val="300000"/>
                  <a:alpha val="0"/>
                </a:schemeClr>
              </a:gs>
              <a:gs pos="100000">
                <a:schemeClr val="lt2">
                  <a:shade val="30000"/>
                  <a:satMod val="200000"/>
                </a:schemeClr>
              </a:gs>
            </a:gsLst>
            <a:lin ang="8100000" scaled="1"/>
            <a:tileRect/>
          </a:gradFill>
          <a:ln>
            <a:noFill/>
            <a:headEnd/>
            <a:tailEnd/>
          </a:ln>
        </p:spPr>
        <p:style>
          <a:lnRef idx="3">
            <a:schemeClr val="lt1"/>
          </a:lnRef>
          <a:fillRef idx="1003">
            <a:schemeClr val="lt2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514350" indent="-514350" algn="ctr" fontAlgn="base">
              <a:spcBef>
                <a:spcPct val="0"/>
              </a:spcBef>
              <a:spcAft>
                <a:spcPct val="0"/>
              </a:spcAft>
            </a:pPr>
            <a:r>
              <a:rPr lang="hr-HR" sz="2400" b="1" dirty="0" smtClean="0">
                <a:solidFill>
                  <a:srgbClr val="2A0000"/>
                </a:solidFill>
              </a:rPr>
              <a:t>HODATI SLOBODAN PREKO</a:t>
            </a:r>
            <a:endParaRPr lang="en-US" sz="2400" b="1" dirty="0" smtClean="0">
              <a:solidFill>
                <a:srgbClr val="2A0000"/>
              </a:solidFill>
            </a:endParaRPr>
          </a:p>
          <a:p>
            <a:pPr marL="514350" indent="-514350" algn="ctr" fontAlgn="base">
              <a:spcBef>
                <a:spcPct val="0"/>
              </a:spcBef>
              <a:spcAft>
                <a:spcPct val="0"/>
              </a:spcAft>
            </a:pPr>
            <a:r>
              <a:rPr lang="hr-HR" sz="2400" b="1" dirty="0" smtClean="0">
                <a:solidFill>
                  <a:srgbClr val="2A0000"/>
                </a:solidFill>
              </a:rPr>
              <a:t>TRNOVITOG PUTA ŽIVOTA –</a:t>
            </a:r>
            <a:endParaRPr lang="en-US" sz="2400" b="1" dirty="0" smtClean="0">
              <a:solidFill>
                <a:srgbClr val="2A0000"/>
              </a:solidFill>
            </a:endParaRPr>
          </a:p>
          <a:p>
            <a:pPr marL="514350" indent="-514350" algn="ctr" fontAlgn="base">
              <a:spcBef>
                <a:spcPct val="0"/>
              </a:spcBef>
              <a:spcAft>
                <a:spcPct val="0"/>
              </a:spcAft>
            </a:pPr>
            <a:r>
              <a:rPr lang="hr-HR" sz="2400" b="1" dirty="0" smtClean="0">
                <a:solidFill>
                  <a:srgbClr val="2A0000"/>
                </a:solidFill>
              </a:rPr>
              <a:t>HRABRA JE ODLUKA KOJA JE</a:t>
            </a:r>
          </a:p>
          <a:p>
            <a:pPr marL="514350" indent="-514350" algn="ctr" fontAlgn="base">
              <a:spcBef>
                <a:spcPct val="0"/>
              </a:spcBef>
              <a:spcAft>
                <a:spcPct val="0"/>
              </a:spcAft>
            </a:pPr>
            <a:r>
              <a:rPr lang="hr-HR" sz="2400" b="1" dirty="0" smtClean="0">
                <a:solidFill>
                  <a:srgbClr val="2A0000"/>
                </a:solidFill>
              </a:rPr>
              <a:t>DOSTOJNA PAŽNJE, LJUBAVI,</a:t>
            </a:r>
          </a:p>
          <a:p>
            <a:pPr marL="514350" indent="-514350" algn="ctr" fontAlgn="base">
              <a:spcBef>
                <a:spcPct val="0"/>
              </a:spcBef>
              <a:spcAft>
                <a:spcPct val="0"/>
              </a:spcAft>
            </a:pPr>
            <a:r>
              <a:rPr lang="hr-HR" sz="2400" b="1" dirty="0" smtClean="0">
                <a:solidFill>
                  <a:srgbClr val="2A0000"/>
                </a:solidFill>
              </a:rPr>
              <a:t>RADOSTI I SREĆE!</a:t>
            </a:r>
            <a:endParaRPr lang="en-US" sz="2800" dirty="0" smtClean="0">
              <a:solidFill>
                <a:srgbClr val="2A00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558994" y="2420888"/>
            <a:ext cx="4572000" cy="1938992"/>
          </a:xfrm>
          <a:prstGeom prst="rect">
            <a:avLst/>
          </a:prstGeom>
          <a:gradFill flip="none" rotWithShape="1">
            <a:gsLst>
              <a:gs pos="0">
                <a:schemeClr val="lt2">
                  <a:tint val="80000"/>
                  <a:satMod val="300000"/>
                  <a:alpha val="0"/>
                </a:schemeClr>
              </a:gs>
              <a:gs pos="100000">
                <a:schemeClr val="lt2">
                  <a:shade val="30000"/>
                  <a:satMod val="200000"/>
                </a:schemeClr>
              </a:gs>
            </a:gsLst>
            <a:lin ang="2700000" scaled="1"/>
            <a:tileRect/>
          </a:gradFill>
        </p:spPr>
        <p:style>
          <a:lnRef idx="0">
            <a:scrgbClr r="0" g="0" b="0"/>
          </a:lnRef>
          <a:fillRef idx="1003">
            <a:schemeClr val="lt2"/>
          </a:fillRef>
          <a:effectRef idx="0">
            <a:scrgbClr r="0" g="0" b="0"/>
          </a:effectRef>
          <a:fontRef idx="major"/>
        </p:style>
        <p:txBody>
          <a:bodyPr wrap="square">
            <a:spAutoFit/>
          </a:bodyPr>
          <a:lstStyle/>
          <a:p>
            <a:pPr algn="ctr">
              <a:buNone/>
            </a:pPr>
            <a:r>
              <a:rPr lang="hr-HR" sz="2400" b="1" dirty="0" smtClean="0">
                <a:solidFill>
                  <a:srgbClr val="2A0000"/>
                </a:solidFill>
              </a:rPr>
              <a:t>NE POPUŠTAJTE NAM. </a:t>
            </a:r>
          </a:p>
          <a:p>
            <a:pPr algn="ctr">
              <a:buNone/>
            </a:pPr>
            <a:r>
              <a:rPr lang="hr-HR" sz="2400" b="1" dirty="0" smtClean="0">
                <a:solidFill>
                  <a:srgbClr val="2A0000"/>
                </a:solidFill>
              </a:rPr>
              <a:t>MI ZNAMO DA </a:t>
            </a:r>
          </a:p>
          <a:p>
            <a:pPr algn="ctr">
              <a:buNone/>
            </a:pPr>
            <a:r>
              <a:rPr lang="hr-HR" sz="2400" b="1" dirty="0" smtClean="0">
                <a:solidFill>
                  <a:srgbClr val="2A0000"/>
                </a:solidFill>
              </a:rPr>
              <a:t>JEDINO VAŠA DOSLJEDNOST </a:t>
            </a:r>
          </a:p>
          <a:p>
            <a:pPr algn="ctr">
              <a:buNone/>
            </a:pPr>
            <a:r>
              <a:rPr lang="hr-HR" sz="2400" b="1" dirty="0" smtClean="0">
                <a:solidFill>
                  <a:srgbClr val="2A0000"/>
                </a:solidFill>
              </a:rPr>
              <a:t>I TOPLINA VAŠEG SRCA</a:t>
            </a:r>
          </a:p>
          <a:p>
            <a:pPr algn="ctr">
              <a:buNone/>
            </a:pPr>
            <a:r>
              <a:rPr lang="hr-HR" sz="2400" b="1" dirty="0" smtClean="0">
                <a:solidFill>
                  <a:srgbClr val="2A0000"/>
                </a:solidFill>
              </a:rPr>
              <a:t> MOŽE OTOPITI NAŠ LED.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lum bright="-25000" contrast="57000"/>
          </a:blip>
          <a:stretch>
            <a:fillRect/>
          </a:stretch>
        </p:blipFill>
        <p:spPr bwMode="auto">
          <a:xfrm>
            <a:off x="4500562" y="2214554"/>
            <a:ext cx="4643438" cy="464344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rgbClr val="0000CC">
                <a:tint val="45000"/>
                <a:satMod val="400000"/>
              </a:srgbClr>
            </a:duotone>
            <a:lum bright="17000" contrast="15000"/>
          </a:blip>
          <a:stretch>
            <a:fillRect/>
          </a:stretch>
        </p:blipFill>
        <p:spPr bwMode="auto">
          <a:xfrm>
            <a:off x="0" y="2214554"/>
            <a:ext cx="5286348" cy="4643446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chemeClr val="tx2">
              <a:lumMod val="75000"/>
              <a:alpha val="60000"/>
            </a:schemeClr>
          </a:solid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US" sz="3200" b="1" dirty="0" smtClean="0"/>
              <a:t>MJESEC BORBE PROTIV OVISNOSTI </a:t>
            </a:r>
            <a:r>
              <a:rPr lang="hr-HR" sz="3200" b="1" dirty="0" smtClean="0"/>
              <a:t/>
            </a:r>
            <a:br>
              <a:rPr lang="hr-HR" sz="3200" b="1" dirty="0" smtClean="0"/>
            </a:br>
            <a:r>
              <a:rPr lang="en-US" sz="3200" b="1" dirty="0" smtClean="0"/>
              <a:t>15.11. </a:t>
            </a:r>
            <a:r>
              <a:rPr lang="hr-HR" sz="3200" b="1" dirty="0" smtClean="0"/>
              <a:t>-</a:t>
            </a:r>
            <a:r>
              <a:rPr lang="en-US" sz="3200" b="1" dirty="0" smtClean="0"/>
              <a:t> 15. 12</a:t>
            </a:r>
            <a:r>
              <a:rPr lang="hr-HR" sz="3200" b="1" dirty="0" smtClean="0"/>
              <a:t>. </a:t>
            </a:r>
            <a:endParaRPr lang="en-US" sz="3200" b="1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>
          <a:xfrm>
            <a:off x="0" y="1071546"/>
            <a:ext cx="4497388" cy="1108069"/>
          </a:xfrm>
          <a:solidFill>
            <a:schemeClr val="accent5">
              <a:lumMod val="50000"/>
            </a:schemeClr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hr-HR" sz="1400" b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PORUKE KORISNIKA </a:t>
            </a:r>
          </a:p>
          <a:p>
            <a:pPr algn="ctr"/>
            <a:r>
              <a:rPr lang="hr-HR" sz="1400" b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CENTRA ZA ODVIKAVANJE OD OVISNOSTI MARJANOVAC </a:t>
            </a:r>
          </a:p>
          <a:p>
            <a:pPr algn="ctr"/>
            <a:r>
              <a:rPr lang="hr-HR" sz="1400" b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MLADIMA</a:t>
            </a:r>
            <a:endParaRPr lang="en-US" sz="1400" b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1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4572000" y="1071546"/>
            <a:ext cx="4572000" cy="1108069"/>
          </a:xfrm>
          <a:solidFill>
            <a:schemeClr val="accent5">
              <a:lumMod val="50000"/>
            </a:schemeClr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hr-HR" sz="1400" b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PORUKE KORISNIKA </a:t>
            </a:r>
          </a:p>
          <a:p>
            <a:pPr algn="ctr"/>
            <a:r>
              <a:rPr lang="hr-HR" sz="1400" b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CENTRA ZA ODVIKAVANJE OD OVISNOSTI MARJANOVAC </a:t>
            </a:r>
          </a:p>
          <a:p>
            <a:pPr algn="ctr"/>
            <a:r>
              <a:rPr lang="hr-HR" sz="1400" b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RODITELJIMA</a:t>
            </a:r>
            <a:endParaRPr lang="en-US" sz="1600" b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1266" name="Rectangle 2"/>
          <p:cNvSpPr>
            <a:spLocks noChangeArrowheads="1"/>
          </p:cNvSpPr>
          <p:nvPr/>
        </p:nvSpPr>
        <p:spPr bwMode="auto">
          <a:xfrm>
            <a:off x="179512" y="2245332"/>
            <a:ext cx="2592288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514350" indent="-514350" fontAlgn="base">
              <a:spcBef>
                <a:spcPct val="0"/>
              </a:spcBef>
              <a:spcAft>
                <a:spcPct val="0"/>
              </a:spcAft>
            </a:pPr>
            <a:r>
              <a:rPr lang="hr-HR" sz="2400" b="1" dirty="0" smtClean="0">
                <a:solidFill>
                  <a:schemeClr val="bg1">
                    <a:lumMod val="95000"/>
                  </a:schemeClr>
                </a:solidFill>
              </a:rPr>
              <a:t>REKLA </a:t>
            </a:r>
            <a:endParaRPr lang="en-US" sz="2400" b="1" dirty="0" smtClean="0">
              <a:solidFill>
                <a:schemeClr val="bg1">
                  <a:lumMod val="95000"/>
                </a:schemeClr>
              </a:solidFill>
            </a:endParaRPr>
          </a:p>
          <a:p>
            <a:pPr marL="514350" indent="-514350" fontAlgn="base">
              <a:spcBef>
                <a:spcPct val="0"/>
              </a:spcBef>
              <a:spcAft>
                <a:spcPct val="0"/>
              </a:spcAft>
            </a:pPr>
            <a:r>
              <a:rPr lang="hr-HR" sz="2400" b="1" dirty="0" smtClean="0">
                <a:solidFill>
                  <a:schemeClr val="bg1">
                    <a:lumMod val="95000"/>
                  </a:schemeClr>
                </a:solidFill>
              </a:rPr>
              <a:t>SAM</a:t>
            </a:r>
            <a:endParaRPr lang="en-US" sz="2400" b="1" dirty="0" smtClean="0">
              <a:solidFill>
                <a:schemeClr val="bg1">
                  <a:lumMod val="95000"/>
                </a:schemeClr>
              </a:solidFill>
            </a:endParaRPr>
          </a:p>
          <a:p>
            <a:pPr marL="514350" indent="-514350" fontAlgn="base">
              <a:spcBef>
                <a:spcPct val="0"/>
              </a:spcBef>
              <a:spcAft>
                <a:spcPct val="0"/>
              </a:spcAft>
            </a:pPr>
            <a:r>
              <a:rPr lang="hr-HR" sz="2400" b="1" dirty="0" smtClean="0">
                <a:solidFill>
                  <a:schemeClr val="bg1">
                    <a:lumMod val="95000"/>
                  </a:schemeClr>
                </a:solidFill>
              </a:rPr>
              <a:t> „NE</a:t>
            </a:r>
            <a:r>
              <a:rPr lang="hr-HR" sz="2400" b="1" dirty="0" smtClean="0">
                <a:solidFill>
                  <a:schemeClr val="bg1">
                    <a:lumMod val="95000"/>
                  </a:schemeClr>
                </a:solidFill>
              </a:rPr>
              <a:t>“!</a:t>
            </a:r>
          </a:p>
          <a:p>
            <a:pPr marL="514350" indent="-514350" algn="ctr" fontAlgn="base">
              <a:spcBef>
                <a:spcPct val="0"/>
              </a:spcBef>
              <a:spcAft>
                <a:spcPct val="0"/>
              </a:spcAft>
            </a:pPr>
            <a:endParaRPr lang="hr-HR" sz="2400" b="1" dirty="0" smtClean="0">
              <a:solidFill>
                <a:schemeClr val="bg1">
                  <a:lumMod val="95000"/>
                </a:schemeClr>
              </a:solidFill>
            </a:endParaRPr>
          </a:p>
          <a:p>
            <a:pPr marL="514350" indent="-514350" algn="ctr" fontAlgn="base">
              <a:spcBef>
                <a:spcPct val="0"/>
              </a:spcBef>
              <a:spcAft>
                <a:spcPct val="0"/>
              </a:spcAft>
            </a:pPr>
            <a:r>
              <a:rPr lang="hr-HR" sz="2400" b="1" dirty="0" smtClean="0">
                <a:solidFill>
                  <a:schemeClr val="bg1">
                    <a:lumMod val="95000"/>
                  </a:schemeClr>
                </a:solidFill>
              </a:rPr>
              <a:t>        I </a:t>
            </a:r>
            <a:r>
              <a:rPr lang="hr-HR" sz="2400" b="1" dirty="0" smtClean="0">
                <a:solidFill>
                  <a:schemeClr val="bg1">
                    <a:lumMod val="95000"/>
                  </a:schemeClr>
                </a:solidFill>
              </a:rPr>
              <a:t>„NIKADA VIŠE</a:t>
            </a:r>
            <a:r>
              <a:rPr lang="hr-HR" sz="2400" b="1" dirty="0" smtClean="0">
                <a:solidFill>
                  <a:schemeClr val="bg1">
                    <a:lumMod val="95000"/>
                  </a:schemeClr>
                </a:solidFill>
              </a:rPr>
              <a:t>“ </a:t>
            </a:r>
            <a:endParaRPr lang="en-US" sz="2400" b="1" dirty="0" smtClean="0">
              <a:solidFill>
                <a:schemeClr val="bg1">
                  <a:lumMod val="95000"/>
                </a:schemeClr>
              </a:solidFill>
            </a:endParaRPr>
          </a:p>
          <a:p>
            <a:pPr marL="514350" indent="-514350" algn="ctr" fontAlgn="base">
              <a:spcBef>
                <a:spcPct val="0"/>
              </a:spcBef>
              <a:spcAft>
                <a:spcPct val="0"/>
              </a:spcAft>
            </a:pPr>
            <a:r>
              <a:rPr lang="hr-HR" sz="2400" b="1" dirty="0" smtClean="0">
                <a:solidFill>
                  <a:schemeClr val="bg1">
                    <a:lumMod val="95000"/>
                  </a:schemeClr>
                </a:solidFill>
              </a:rPr>
              <a:t>JER JA HOĆU </a:t>
            </a:r>
            <a:endParaRPr lang="en-US" sz="2400" b="1" dirty="0" smtClean="0">
              <a:solidFill>
                <a:schemeClr val="bg1">
                  <a:lumMod val="95000"/>
                </a:schemeClr>
              </a:solidFill>
            </a:endParaRPr>
          </a:p>
          <a:p>
            <a:pPr marL="514350" indent="-514350" algn="ctr" fontAlgn="base">
              <a:spcBef>
                <a:spcPct val="0"/>
              </a:spcBef>
              <a:spcAft>
                <a:spcPct val="0"/>
              </a:spcAft>
            </a:pPr>
            <a:r>
              <a:rPr lang="hr-HR" sz="2400" b="1" dirty="0" smtClean="0">
                <a:solidFill>
                  <a:schemeClr val="bg1">
                    <a:lumMod val="95000"/>
                  </a:schemeClr>
                </a:solidFill>
              </a:rPr>
              <a:t>DA</a:t>
            </a:r>
            <a:r>
              <a:rPr lang="en-US" sz="2400" b="1" dirty="0" smtClean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hr-HR" sz="2400" b="1" dirty="0" smtClean="0">
                <a:solidFill>
                  <a:schemeClr val="bg1">
                    <a:lumMod val="95000"/>
                  </a:schemeClr>
                </a:solidFill>
              </a:rPr>
              <a:t>ŽIVIM,</a:t>
            </a:r>
            <a:endParaRPr lang="en-US" sz="2400" b="1" dirty="0" smtClean="0">
              <a:solidFill>
                <a:schemeClr val="bg1">
                  <a:lumMod val="95000"/>
                </a:schemeClr>
              </a:solidFill>
            </a:endParaRPr>
          </a:p>
          <a:p>
            <a:pPr marL="514350" indent="-514350" algn="ctr" fontAlgn="base">
              <a:spcBef>
                <a:spcPct val="0"/>
              </a:spcBef>
              <a:spcAft>
                <a:spcPct val="0"/>
              </a:spcAft>
            </a:pPr>
            <a:r>
              <a:rPr lang="hr-HR" sz="2400" b="1" dirty="0" smtClean="0">
                <a:solidFill>
                  <a:schemeClr val="bg1">
                    <a:lumMod val="95000"/>
                  </a:schemeClr>
                </a:solidFill>
              </a:rPr>
              <a:t> DA BUDEM</a:t>
            </a:r>
            <a:endParaRPr lang="en-US" sz="2400" b="1" dirty="0" smtClean="0">
              <a:solidFill>
                <a:schemeClr val="bg1">
                  <a:lumMod val="95000"/>
                </a:schemeClr>
              </a:solidFill>
            </a:endParaRPr>
          </a:p>
          <a:p>
            <a:pPr marL="514350" indent="-514350" algn="ctr" fontAlgn="base">
              <a:spcBef>
                <a:spcPct val="0"/>
              </a:spcBef>
              <a:spcAft>
                <a:spcPct val="0"/>
              </a:spcAft>
            </a:pPr>
            <a:r>
              <a:rPr lang="hr-HR" sz="2400" b="1" dirty="0" smtClean="0">
                <a:solidFill>
                  <a:schemeClr val="bg1">
                    <a:lumMod val="95000"/>
                  </a:schemeClr>
                </a:solidFill>
              </a:rPr>
              <a:t>ŽENA </a:t>
            </a:r>
            <a:endParaRPr lang="en-US" sz="2400" b="1" dirty="0" smtClean="0">
              <a:solidFill>
                <a:schemeClr val="bg1">
                  <a:lumMod val="95000"/>
                </a:schemeClr>
              </a:solidFill>
            </a:endParaRPr>
          </a:p>
          <a:p>
            <a:pPr marL="514350" indent="-514350" algn="ctr" fontAlgn="base">
              <a:spcBef>
                <a:spcPct val="0"/>
              </a:spcBef>
              <a:spcAft>
                <a:spcPct val="0"/>
              </a:spcAft>
            </a:pPr>
            <a:r>
              <a:rPr lang="hr-HR" sz="2400" b="1" dirty="0" smtClean="0">
                <a:solidFill>
                  <a:schemeClr val="bg1">
                    <a:lumMod val="95000"/>
                  </a:schemeClr>
                </a:solidFill>
              </a:rPr>
              <a:t>U PRAVOM </a:t>
            </a:r>
            <a:endParaRPr lang="en-US" sz="2400" b="1" dirty="0" smtClean="0">
              <a:solidFill>
                <a:schemeClr val="bg1">
                  <a:lumMod val="95000"/>
                </a:schemeClr>
              </a:solidFill>
            </a:endParaRPr>
          </a:p>
          <a:p>
            <a:pPr marL="514350" indent="-514350" algn="ctr" fontAlgn="base">
              <a:spcBef>
                <a:spcPct val="0"/>
              </a:spcBef>
              <a:spcAft>
                <a:spcPct val="0"/>
              </a:spcAft>
            </a:pPr>
            <a:r>
              <a:rPr lang="hr-HR" sz="2400" b="1" dirty="0" smtClean="0">
                <a:solidFill>
                  <a:schemeClr val="bg1">
                    <a:lumMod val="95000"/>
                  </a:schemeClr>
                </a:solidFill>
              </a:rPr>
              <a:t>SMISLU RIJEČI</a:t>
            </a:r>
            <a:r>
              <a:rPr lang="en-US" sz="2400" b="1" dirty="0" smtClean="0">
                <a:solidFill>
                  <a:schemeClr val="bg1">
                    <a:lumMod val="95000"/>
                  </a:schemeClr>
                </a:solidFill>
              </a:rPr>
              <a:t>.</a:t>
            </a:r>
            <a:r>
              <a:rPr lang="hr-HR" sz="2000" b="1" dirty="0" smtClean="0">
                <a:solidFill>
                  <a:schemeClr val="bg1">
                    <a:lumMod val="95000"/>
                  </a:schemeClr>
                </a:solidFill>
              </a:rPr>
              <a:t> </a:t>
            </a:r>
            <a:endParaRPr lang="en-US" sz="2000" dirty="0" smtClean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572000" y="2214554"/>
            <a:ext cx="2286016" cy="4585871"/>
          </a:xfrm>
          <a:prstGeom prst="rect">
            <a:avLst/>
          </a:prstGeom>
          <a:gradFill flip="none" rotWithShape="1">
            <a:gsLst>
              <a:gs pos="11000">
                <a:schemeClr val="accent1">
                  <a:lumMod val="75000"/>
                  <a:shade val="30000"/>
                  <a:satMod val="115000"/>
                  <a:alpha val="2000"/>
                </a:schemeClr>
              </a:gs>
              <a:gs pos="50000">
                <a:schemeClr val="accent1">
                  <a:lumMod val="75000"/>
                  <a:shade val="67500"/>
                  <a:satMod val="115000"/>
                </a:schemeClr>
              </a:gs>
              <a:gs pos="100000">
                <a:schemeClr val="accent1">
                  <a:lumMod val="75000"/>
                  <a:shade val="100000"/>
                  <a:satMod val="115000"/>
                </a:schemeClr>
              </a:gs>
            </a:gsLst>
            <a:lin ang="10800000" scaled="1"/>
            <a:tileRect/>
          </a:gradFill>
        </p:spPr>
        <p:txBody>
          <a:bodyPr wrap="square">
            <a:spAutoFit/>
          </a:bodyPr>
          <a:lstStyle/>
          <a:p>
            <a:pPr>
              <a:buNone/>
            </a:pPr>
            <a:r>
              <a:rPr lang="hr-HR" sz="2400" b="1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NAJČEŠĆE NASTRADA</a:t>
            </a:r>
            <a:endParaRPr lang="en-US" sz="2400" b="1" dirty="0" smtClean="0">
              <a:solidFill>
                <a:schemeClr val="accent1">
                  <a:lumMod val="20000"/>
                  <a:lumOff val="80000"/>
                </a:schemeClr>
              </a:solidFill>
            </a:endParaRPr>
          </a:p>
          <a:p>
            <a:pPr>
              <a:buNone/>
            </a:pPr>
            <a:r>
              <a:rPr lang="hr-HR" sz="2400" b="1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 BROD KOJI </a:t>
            </a:r>
          </a:p>
          <a:p>
            <a:pPr>
              <a:buNone/>
            </a:pPr>
            <a:r>
              <a:rPr lang="hr-HR" sz="2400" b="1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NE  TRAŽITI </a:t>
            </a:r>
            <a:endParaRPr lang="en-US" sz="2400" b="1" dirty="0" smtClean="0">
              <a:solidFill>
                <a:schemeClr val="accent1">
                  <a:lumMod val="20000"/>
                  <a:lumOff val="80000"/>
                </a:schemeClr>
              </a:solidFill>
            </a:endParaRPr>
          </a:p>
          <a:p>
            <a:pPr>
              <a:buNone/>
            </a:pPr>
            <a:r>
              <a:rPr lang="en-US" sz="2400" b="1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P</a:t>
            </a:r>
            <a:r>
              <a:rPr lang="hr-HR" sz="2400" b="1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OMOĆ NA VRIJEME.</a:t>
            </a:r>
          </a:p>
          <a:p>
            <a:pPr>
              <a:buNone/>
            </a:pPr>
            <a:r>
              <a:rPr lang="hr-HR" sz="2400" b="1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MI SMO JE ZATRAŽILI </a:t>
            </a:r>
          </a:p>
          <a:p>
            <a:pPr>
              <a:buNone/>
            </a:pPr>
            <a:r>
              <a:rPr lang="hr-HR" sz="2400" b="1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I ZATO</a:t>
            </a:r>
          </a:p>
          <a:p>
            <a:pPr>
              <a:buNone/>
            </a:pPr>
            <a:r>
              <a:rPr lang="hr-HR" sz="2400" b="1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NAŠ BROD </a:t>
            </a:r>
          </a:p>
          <a:p>
            <a:pPr>
              <a:buNone/>
            </a:pPr>
            <a:r>
              <a:rPr lang="hr-HR" sz="2400" b="1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 JOŠ UVIJEK PLOVI. </a:t>
            </a:r>
            <a:r>
              <a:rPr lang="hr-HR" sz="2800" b="1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 </a:t>
            </a:r>
            <a:endParaRPr lang="en-US" sz="2800" b="1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00562" y="2143116"/>
            <a:ext cx="4643438" cy="4714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143116"/>
            <a:ext cx="4500562" cy="4714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chemeClr val="accent3">
              <a:lumMod val="50000"/>
            </a:schemeClr>
          </a:solid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US" sz="3200" b="1" dirty="0" smtClean="0"/>
              <a:t>MJESEC BORBE PROTIV OVISNOSTI </a:t>
            </a:r>
            <a:r>
              <a:rPr lang="hr-HR" sz="3200" b="1" dirty="0" smtClean="0"/>
              <a:t/>
            </a:r>
            <a:br>
              <a:rPr lang="hr-HR" sz="3200" b="1" dirty="0" smtClean="0"/>
            </a:br>
            <a:r>
              <a:rPr lang="en-US" sz="3200" b="1" dirty="0" smtClean="0"/>
              <a:t>15.11. </a:t>
            </a:r>
            <a:r>
              <a:rPr lang="hr-HR" sz="3200" b="1" dirty="0" smtClean="0"/>
              <a:t>-</a:t>
            </a:r>
            <a:r>
              <a:rPr lang="en-US" sz="3200" b="1" dirty="0" smtClean="0"/>
              <a:t> 15. 12</a:t>
            </a:r>
            <a:r>
              <a:rPr lang="hr-HR" sz="3200" b="1" dirty="0" smtClean="0"/>
              <a:t>. </a:t>
            </a:r>
            <a:endParaRPr lang="en-US" sz="3200" b="1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>
          <a:xfrm>
            <a:off x="0" y="1071546"/>
            <a:ext cx="4497388" cy="1108069"/>
          </a:xfrm>
          <a:solidFill>
            <a:schemeClr val="accent4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hr-HR" sz="1400" b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PORUKE KORISNIKA </a:t>
            </a:r>
          </a:p>
          <a:p>
            <a:pPr algn="ctr"/>
            <a:r>
              <a:rPr lang="hr-HR" sz="1400" b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CENTRA ZA ODVIKAVANJE OD OVISNOSTI MARJANOVAC </a:t>
            </a:r>
          </a:p>
          <a:p>
            <a:pPr algn="ctr"/>
            <a:r>
              <a:rPr lang="hr-HR" sz="1400" b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MLADIMA</a:t>
            </a:r>
            <a:endParaRPr lang="en-US" sz="1400" b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0" name="Content Placeholder 9"/>
          <p:cNvSpPr>
            <a:spLocks noGrp="1"/>
          </p:cNvSpPr>
          <p:nvPr>
            <p:ph sz="quarter" idx="4"/>
          </p:nvPr>
        </p:nvSpPr>
        <p:spPr>
          <a:xfrm>
            <a:off x="6516216" y="2214554"/>
            <a:ext cx="2428860" cy="4643446"/>
          </a:xfrm>
          <a:gradFill flip="none" rotWithShape="1">
            <a:gsLst>
              <a:gs pos="0">
                <a:schemeClr val="accent4">
                  <a:shade val="51000"/>
                  <a:satMod val="130000"/>
                  <a:alpha val="0"/>
                </a:schemeClr>
              </a:gs>
              <a:gs pos="80000">
                <a:schemeClr val="accent4">
                  <a:shade val="93000"/>
                  <a:satMod val="130000"/>
                </a:schemeClr>
              </a:gs>
              <a:gs pos="100000">
                <a:schemeClr val="accent4">
                  <a:shade val="94000"/>
                  <a:satMod val="135000"/>
                </a:schemeClr>
              </a:gs>
            </a:gsLst>
            <a:lin ang="0" scaled="1"/>
            <a:tileRect/>
          </a:gra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r">
              <a:buNone/>
            </a:pPr>
            <a:r>
              <a:rPr lang="hr-HR" sz="1800" b="1" dirty="0" smtClean="0">
                <a:solidFill>
                  <a:schemeClr val="bg1"/>
                </a:solidFill>
                <a:latin typeface="+mj-lt"/>
              </a:rPr>
              <a:t>AKO  STE </a:t>
            </a:r>
          </a:p>
          <a:p>
            <a:pPr algn="r">
              <a:buNone/>
            </a:pPr>
            <a:r>
              <a:rPr lang="hr-HR" sz="1800" b="1" dirty="0" smtClean="0">
                <a:solidFill>
                  <a:schemeClr val="bg1"/>
                </a:solidFill>
                <a:latin typeface="+mj-lt"/>
              </a:rPr>
              <a:t>DOVOLJNO </a:t>
            </a:r>
          </a:p>
          <a:p>
            <a:pPr algn="r">
              <a:buNone/>
            </a:pPr>
            <a:r>
              <a:rPr lang="hr-HR" sz="1800" b="1" dirty="0" smtClean="0">
                <a:solidFill>
                  <a:schemeClr val="bg1"/>
                </a:solidFill>
                <a:latin typeface="+mj-lt"/>
              </a:rPr>
              <a:t>HRABRI</a:t>
            </a:r>
          </a:p>
          <a:p>
            <a:pPr algn="r">
              <a:buNone/>
            </a:pPr>
            <a:r>
              <a:rPr lang="hr-HR" sz="1800" b="1" dirty="0" smtClean="0">
                <a:solidFill>
                  <a:schemeClr val="bg1"/>
                </a:solidFill>
                <a:latin typeface="+mj-lt"/>
              </a:rPr>
              <a:t>DA POKAŽETE</a:t>
            </a:r>
          </a:p>
          <a:p>
            <a:pPr algn="r">
              <a:buNone/>
            </a:pPr>
            <a:r>
              <a:rPr lang="hr-HR" sz="1800" b="1" dirty="0" smtClean="0">
                <a:solidFill>
                  <a:schemeClr val="bg1"/>
                </a:solidFill>
                <a:latin typeface="+mj-lt"/>
              </a:rPr>
              <a:t> DJECI SVOJE VLASTITE</a:t>
            </a:r>
          </a:p>
          <a:p>
            <a:pPr algn="r">
              <a:buNone/>
            </a:pPr>
            <a:r>
              <a:rPr lang="hr-HR" sz="1800" b="1" dirty="0" smtClean="0">
                <a:solidFill>
                  <a:schemeClr val="bg1"/>
                </a:solidFill>
                <a:latin typeface="+mj-lt"/>
              </a:rPr>
              <a:t>STRAHOVE </a:t>
            </a:r>
            <a:endParaRPr lang="en-US" sz="1800" b="1" dirty="0" smtClean="0">
              <a:solidFill>
                <a:schemeClr val="bg1"/>
              </a:solidFill>
              <a:latin typeface="+mj-lt"/>
            </a:endParaRPr>
          </a:p>
          <a:p>
            <a:pPr algn="r">
              <a:buNone/>
            </a:pPr>
            <a:r>
              <a:rPr lang="hr-HR" sz="1800" b="1" dirty="0" smtClean="0">
                <a:solidFill>
                  <a:schemeClr val="bg1"/>
                </a:solidFill>
                <a:latin typeface="+mj-lt"/>
              </a:rPr>
              <a:t>POMOĆI</a:t>
            </a:r>
            <a:r>
              <a:rPr lang="en-US" sz="1800" b="1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hr-HR" sz="1800" b="1" dirty="0" smtClean="0">
                <a:solidFill>
                  <a:schemeClr val="bg1"/>
                </a:solidFill>
                <a:latin typeface="+mj-lt"/>
              </a:rPr>
              <a:t>ĆETE </a:t>
            </a:r>
          </a:p>
          <a:p>
            <a:pPr algn="r">
              <a:buNone/>
            </a:pPr>
            <a:r>
              <a:rPr lang="hr-HR" sz="1800" b="1" dirty="0" smtClean="0">
                <a:solidFill>
                  <a:schemeClr val="bg1"/>
                </a:solidFill>
                <a:latin typeface="+mj-lt"/>
              </a:rPr>
              <a:t>IM TAKO </a:t>
            </a:r>
          </a:p>
          <a:p>
            <a:pPr algn="r">
              <a:buNone/>
            </a:pPr>
            <a:r>
              <a:rPr lang="hr-HR" sz="1800" b="1" dirty="0" smtClean="0">
                <a:solidFill>
                  <a:schemeClr val="bg1"/>
                </a:solidFill>
                <a:latin typeface="+mj-lt"/>
              </a:rPr>
              <a:t> DA O SVOJIM STRAHOVIMA MOGU</a:t>
            </a:r>
            <a:r>
              <a:rPr lang="en-US" sz="1800" b="1" dirty="0" smtClean="0">
                <a:solidFill>
                  <a:schemeClr val="bg1"/>
                </a:solidFill>
                <a:latin typeface="+mj-lt"/>
              </a:rPr>
              <a:t> SLOBODNO</a:t>
            </a:r>
            <a:r>
              <a:rPr lang="hr-HR" sz="1800" b="1" dirty="0" smtClean="0">
                <a:solidFill>
                  <a:schemeClr val="bg1"/>
                </a:solidFill>
                <a:latin typeface="+mj-lt"/>
              </a:rPr>
              <a:t> RAZGOVARATI S VAMA.</a:t>
            </a:r>
            <a:r>
              <a:rPr lang="hr-HR" sz="1800" dirty="0" smtClean="0">
                <a:solidFill>
                  <a:schemeClr val="bg1"/>
                </a:solidFill>
                <a:latin typeface="+mj-lt"/>
              </a:rPr>
              <a:t>  </a:t>
            </a:r>
            <a:endParaRPr lang="hr-HR" dirty="0" smtClean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1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4572000" y="1071546"/>
            <a:ext cx="4572000" cy="1108069"/>
          </a:xfrm>
          <a:solidFill>
            <a:schemeClr val="accent3">
              <a:lumMod val="75000"/>
            </a:schemeClr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hr-HR" sz="1400" b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PORUKE KORISNIKA </a:t>
            </a:r>
          </a:p>
          <a:p>
            <a:pPr algn="ctr"/>
            <a:r>
              <a:rPr lang="hr-HR" sz="1400" b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CENTRA ZA ODVIKAVANJE OD OVISNOSTI MARJANOVAC </a:t>
            </a:r>
          </a:p>
          <a:p>
            <a:pPr algn="ctr"/>
            <a:r>
              <a:rPr lang="hr-HR" sz="1400" b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RODITELJIMA</a:t>
            </a:r>
            <a:endParaRPr lang="en-US" sz="1600" b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2289" name="Rectangle 1"/>
          <p:cNvSpPr>
            <a:spLocks noGrp="1" noChangeArrowheads="1"/>
          </p:cNvSpPr>
          <p:nvPr>
            <p:ph sz="half" idx="2"/>
          </p:nvPr>
        </p:nvSpPr>
        <p:spPr bwMode="auto">
          <a:xfrm>
            <a:off x="0" y="2249488"/>
            <a:ext cx="2615588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r-HR" b="1" i="0" u="none" strike="noStrike" cap="none" normalizeH="0" baseline="0" dirty="0" smtClean="0">
                <a:ln>
                  <a:noFill/>
                </a:ln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latin typeface="Calibri" pitchFamily="34" charset="0"/>
                <a:ea typeface="Times New Roman" pitchFamily="18" charset="0"/>
              </a:rPr>
              <a:t>ŽIVOT JE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r-HR" b="1" i="0" u="none" strike="noStrike" cap="none" normalizeH="0" baseline="0" dirty="0" smtClean="0">
                <a:ln>
                  <a:noFill/>
                </a:ln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latin typeface="Calibri" pitchFamily="34" charset="0"/>
                <a:ea typeface="Times New Roman" pitchFamily="18" charset="0"/>
              </a:rPr>
              <a:t>PRED VAMA,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r-HR" b="1" i="0" u="none" strike="noStrike" cap="none" normalizeH="0" baseline="0" dirty="0" smtClean="0">
                <a:ln>
                  <a:noFill/>
                </a:ln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latin typeface="Calibri" pitchFamily="34" charset="0"/>
                <a:ea typeface="Times New Roman" pitchFamily="18" charset="0"/>
              </a:rPr>
              <a:t>A ON JE TAKO LIJEP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r-HR" b="1" i="0" u="none" strike="noStrike" cap="none" normalizeH="0" baseline="0" dirty="0" smtClean="0">
                <a:ln>
                  <a:noFill/>
                </a:ln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latin typeface="Calibri" pitchFamily="34" charset="0"/>
                <a:ea typeface="Times New Roman" pitchFamily="18" charset="0"/>
              </a:rPr>
              <a:t>…RADUJTE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r-HR" b="1" i="0" u="none" strike="noStrike" cap="none" normalizeH="0" baseline="0" dirty="0" smtClean="0">
                <a:ln>
                  <a:noFill/>
                </a:ln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latin typeface="Calibri" pitchFamily="34" charset="0"/>
                <a:ea typeface="Times New Roman" pitchFamily="18" charset="0"/>
              </a:rPr>
              <a:t>SE SVAKOM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r-HR" b="1" i="0" u="none" strike="noStrike" cap="none" normalizeH="0" baseline="0" dirty="0" smtClean="0">
                <a:ln>
                  <a:noFill/>
                </a:ln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latin typeface="Calibri" pitchFamily="34" charset="0"/>
                <a:ea typeface="Times New Roman" pitchFamily="18" charset="0"/>
              </a:rPr>
              <a:t>NOVOM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r-HR" b="1" i="0" u="none" strike="noStrike" cap="none" normalizeH="0" baseline="0" dirty="0" smtClean="0">
                <a:ln>
                  <a:noFill/>
                </a:ln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latin typeface="Calibri" pitchFamily="34" charset="0"/>
                <a:ea typeface="Times New Roman" pitchFamily="18" charset="0"/>
              </a:rPr>
              <a:t>DANU.</a:t>
            </a:r>
            <a:endParaRPr kumimoji="0" lang="hr-HR" sz="3200" b="0" i="0" u="none" strike="noStrike" cap="none" normalizeH="0" baseline="0" dirty="0" smtClean="0">
              <a:ln>
                <a:noFill/>
              </a:ln>
              <a:solidFill>
                <a:schemeClr val="accent3">
                  <a:lumMod val="20000"/>
                  <a:lumOff val="80000"/>
                </a:schemeClr>
              </a:solidFill>
              <a:effectLst/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3" name="Picture 3" descr="C:\Documents and Settings\Mare\Desktop\prilipo\377860_314716578554435_138728192819942_1337554_1672079613_n.jpg"/>
          <p:cNvPicPr>
            <a:picLocks noChangeAspect="1" noChangeArrowheads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4429124" y="2143116"/>
            <a:ext cx="4714877" cy="4714884"/>
          </a:xfrm>
          <a:prstGeom prst="rect">
            <a:avLst/>
          </a:prstGeom>
          <a:noFill/>
        </p:spPr>
      </p:pic>
      <p:pic>
        <p:nvPicPr>
          <p:cNvPr id="10242" name="Picture 2" descr="C:\Documents and Settings\Mare\Desktop\prilipo\165823_330791970339930_182486221_n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143116"/>
            <a:ext cx="4500562" cy="4714884"/>
          </a:xfrm>
          <a:prstGeom prst="rect">
            <a:avLst/>
          </a:prstGeom>
          <a:noFill/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US" sz="3200" b="1" dirty="0" smtClean="0"/>
              <a:t>MJESEC BORBE PROTIV OVISNOSTI </a:t>
            </a:r>
            <a:r>
              <a:rPr lang="hr-HR" sz="3200" b="1" dirty="0" smtClean="0"/>
              <a:t/>
            </a:r>
            <a:br>
              <a:rPr lang="hr-HR" sz="3200" b="1" dirty="0" smtClean="0"/>
            </a:br>
            <a:r>
              <a:rPr lang="en-US" sz="3200" b="1" dirty="0" smtClean="0"/>
              <a:t>15.11. </a:t>
            </a:r>
            <a:r>
              <a:rPr lang="hr-HR" sz="3200" b="1" dirty="0" smtClean="0"/>
              <a:t>-</a:t>
            </a:r>
            <a:r>
              <a:rPr lang="en-US" sz="3200" b="1" dirty="0" smtClean="0"/>
              <a:t> 15. 12</a:t>
            </a:r>
            <a:r>
              <a:rPr lang="hr-HR" sz="3200" b="1" dirty="0" smtClean="0"/>
              <a:t>. </a:t>
            </a:r>
            <a:endParaRPr lang="en-US" sz="3200" b="1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>
          <a:xfrm>
            <a:off x="0" y="1071546"/>
            <a:ext cx="4497388" cy="1108069"/>
          </a:xfrm>
          <a:solidFill>
            <a:schemeClr val="accent1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hr-HR" sz="1400" b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PORUKE KORISNIKA </a:t>
            </a:r>
          </a:p>
          <a:p>
            <a:pPr algn="ctr"/>
            <a:r>
              <a:rPr lang="hr-HR" sz="1400" b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CENTRA ZA ODVIKAVANJE OD OVISNOSTI MARJANOVAC </a:t>
            </a:r>
          </a:p>
          <a:p>
            <a:pPr algn="ctr"/>
            <a:r>
              <a:rPr lang="hr-HR" sz="1400" b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MLADIMA</a:t>
            </a:r>
            <a:endParaRPr lang="en-US" sz="1400" b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0" name="Content Placeholder 9"/>
          <p:cNvSpPr>
            <a:spLocks noGrp="1"/>
          </p:cNvSpPr>
          <p:nvPr>
            <p:ph sz="quarter" idx="4"/>
          </p:nvPr>
        </p:nvSpPr>
        <p:spPr>
          <a:xfrm>
            <a:off x="4500562" y="2143116"/>
            <a:ext cx="4643438" cy="1143008"/>
          </a:xfrm>
          <a:gradFill flip="none" rotWithShape="1">
            <a:gsLst>
              <a:gs pos="0">
                <a:schemeClr val="accent1">
                  <a:shade val="30000"/>
                  <a:satMod val="115000"/>
                  <a:alpha val="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  <a:tileRect/>
          </a:gradFill>
        </p:spPr>
        <p:txBody>
          <a:bodyPr>
            <a:noAutofit/>
          </a:bodyPr>
          <a:lstStyle/>
          <a:p>
            <a:pPr algn="ctr">
              <a:buNone/>
            </a:pPr>
            <a:r>
              <a:rPr lang="hr-HR" sz="2000" b="1" dirty="0" smtClean="0">
                <a:solidFill>
                  <a:schemeClr val="bg1"/>
                </a:solidFill>
              </a:rPr>
              <a:t>IMATE LI PROBLEM  OVISNOSTI U OBITELJI </a:t>
            </a:r>
          </a:p>
          <a:p>
            <a:pPr algn="ctr">
              <a:buNone/>
            </a:pPr>
            <a:r>
              <a:rPr lang="hr-HR" sz="2000" b="1" dirty="0" smtClean="0">
                <a:solidFill>
                  <a:schemeClr val="bg1"/>
                </a:solidFill>
              </a:rPr>
              <a:t>ZAPAMTITE JEDNO: </a:t>
            </a:r>
          </a:p>
          <a:p>
            <a:pPr algn="ctr">
              <a:buNone/>
            </a:pPr>
            <a:r>
              <a:rPr lang="hr-HR" sz="2000" b="1" dirty="0" smtClean="0">
                <a:solidFill>
                  <a:schemeClr val="bg1"/>
                </a:solidFill>
              </a:rPr>
              <a:t>NEMA BRZIH RIJEŠENJA.  </a:t>
            </a:r>
          </a:p>
          <a:p>
            <a:pPr>
              <a:buNone/>
            </a:pPr>
            <a:endParaRPr lang="en-US" sz="1100" dirty="0">
              <a:effectLst>
                <a:glow rad="101600">
                  <a:schemeClr val="accent5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11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4429124" y="1071546"/>
            <a:ext cx="4714876" cy="1108069"/>
          </a:xfrm>
          <a:solidFill>
            <a:schemeClr val="accent1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hr-HR" sz="1400" b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PORUKE KORISNIKA </a:t>
            </a:r>
          </a:p>
          <a:p>
            <a:pPr algn="ctr"/>
            <a:r>
              <a:rPr lang="hr-HR" sz="1400" b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CENTRA ZA ODVIKAVANJE OD OVISNOSTI MARJANOVAC </a:t>
            </a:r>
          </a:p>
          <a:p>
            <a:pPr algn="ctr"/>
            <a:r>
              <a:rPr lang="hr-HR" sz="1400" b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RODITELJIMA</a:t>
            </a:r>
            <a:endParaRPr lang="en-US" sz="1600" b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0241" name="Rectangle 1"/>
          <p:cNvSpPr>
            <a:spLocks noGrp="1" noChangeArrowheads="1"/>
          </p:cNvSpPr>
          <p:nvPr>
            <p:ph sz="half" idx="2"/>
          </p:nvPr>
        </p:nvSpPr>
        <p:spPr bwMode="auto">
          <a:xfrm>
            <a:off x="0" y="2143116"/>
            <a:ext cx="4429124" cy="1323439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  <a:alpha val="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  <a:tileRect/>
          </a:gra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r-HR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Times New Roman" pitchFamily="18" charset="0"/>
              </a:rPr>
              <a:t>NISAM ZNALA KAKO SE NOSITI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r-HR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Times New Roman" pitchFamily="18" charset="0"/>
              </a:rPr>
              <a:t> SA ŽIVOTOM.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r-HR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Times New Roman" pitchFamily="18" charset="0"/>
              </a:rPr>
              <a:t>NEKOLIKO GODINA </a:t>
            </a:r>
            <a:r>
              <a:rPr kumimoji="0" lang="hr-HR" sz="2000" b="1" i="0" u="none" strike="noStrike" cap="none" normalizeH="0" dirty="0" smtClean="0">
                <a:ln>
                  <a:noFill/>
                </a:ln>
                <a:solidFill>
                  <a:schemeClr val="bg1"/>
                </a:solidFill>
                <a:effectLst/>
                <a:ea typeface="Times New Roman" pitchFamily="18" charset="0"/>
              </a:rPr>
              <a:t> </a:t>
            </a:r>
            <a:r>
              <a:rPr kumimoji="0" lang="hr-HR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Times New Roman" pitchFamily="18" charset="0"/>
              </a:rPr>
              <a:t>SAM MISLILA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r-HR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Times New Roman" pitchFamily="18" charset="0"/>
              </a:rPr>
              <a:t>DA JE DROGA</a:t>
            </a:r>
            <a:r>
              <a:rPr kumimoji="0" lang="hr-HR" sz="2000" b="1" i="0" u="none" strike="noStrike" cap="none" normalizeH="0" dirty="0" smtClean="0">
                <a:ln>
                  <a:noFill/>
                </a:ln>
                <a:solidFill>
                  <a:schemeClr val="bg1"/>
                </a:solidFill>
                <a:effectLst/>
                <a:ea typeface="Times New Roman" pitchFamily="18" charset="0"/>
              </a:rPr>
              <a:t> </a:t>
            </a:r>
            <a:r>
              <a:rPr kumimoji="0" lang="hr-HR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Times New Roman" pitchFamily="18" charset="0"/>
              </a:rPr>
              <a:t>MOJ SPAS …</a:t>
            </a:r>
            <a:endParaRPr kumimoji="0" lang="hr-HR" sz="2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</a:endParaRPr>
          </a:p>
        </p:txBody>
      </p:sp>
      <p:sp>
        <p:nvSpPr>
          <p:cNvPr id="12" name="Rectangle 1"/>
          <p:cNvSpPr txBox="1">
            <a:spLocks noChangeArrowheads="1"/>
          </p:cNvSpPr>
          <p:nvPr/>
        </p:nvSpPr>
        <p:spPr bwMode="auto">
          <a:xfrm>
            <a:off x="0" y="5534561"/>
            <a:ext cx="4589407" cy="1323439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  <a:alpha val="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5400000" scaled="1"/>
            <a:tileRect/>
          </a:gra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Times New Roman" pitchFamily="18" charset="0"/>
                <a:cs typeface="+mn-cs"/>
              </a:rPr>
              <a:t>ALI TAJ SPAS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Times New Roman" pitchFamily="18" charset="0"/>
                <a:cs typeface="+mn-cs"/>
              </a:rPr>
              <a:t>BIO JE  MOJE UNIŠTENJE …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Times New Roman" pitchFamily="18" charset="0"/>
                <a:cs typeface="+mn-cs"/>
              </a:rPr>
              <a:t>NE ZAVARAVAJTE SE.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Times New Roman" pitchFamily="18" charset="0"/>
                <a:cs typeface="+mn-cs"/>
              </a:rPr>
              <a:t>PRESKUPA 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Times New Roman" pitchFamily="18" charset="0"/>
                <a:cs typeface="+mn-cs"/>
              </a:rPr>
              <a:t> </a:t>
            </a:r>
            <a:r>
              <a:rPr kumimoji="0" lang="hr-HR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Times New Roman" pitchFamily="18" charset="0"/>
                <a:cs typeface="+mn-cs"/>
              </a:rPr>
              <a:t>JE NJEGOVA</a:t>
            </a:r>
            <a:r>
              <a:rPr kumimoji="0" lang="hr-HR" sz="2000" b="1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Times New Roman" pitchFamily="18" charset="0"/>
                <a:cs typeface="+mn-cs"/>
              </a:rPr>
              <a:t> </a:t>
            </a:r>
            <a:r>
              <a:rPr kumimoji="0" lang="hr-HR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Times New Roman" pitchFamily="18" charset="0"/>
                <a:cs typeface="+mn-cs"/>
              </a:rPr>
              <a:t>CIJENA.</a:t>
            </a:r>
            <a:endParaRPr kumimoji="0" lang="hr-HR" sz="28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4572000" y="5842337"/>
            <a:ext cx="4572000" cy="1015663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  <a:alpha val="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txBody>
          <a:bodyPr>
            <a:spAutoFit/>
          </a:bodyPr>
          <a:lstStyle/>
          <a:p>
            <a:pPr algn="ctr">
              <a:buNone/>
            </a:pPr>
            <a:r>
              <a:rPr lang="hr-HR" sz="2000" b="1" dirty="0" smtClean="0">
                <a:solidFill>
                  <a:schemeClr val="bg1"/>
                </a:solidFill>
              </a:rPr>
              <a:t>ALI  ZATO JE POTREBNO </a:t>
            </a:r>
          </a:p>
          <a:p>
            <a:pPr algn="ctr">
              <a:buNone/>
            </a:pPr>
            <a:r>
              <a:rPr lang="hr-HR" sz="2000" b="1" dirty="0" smtClean="0">
                <a:solidFill>
                  <a:schemeClr val="bg1"/>
                </a:solidFill>
              </a:rPr>
              <a:t> BRZO DIJELOVATI  - PO MOGUĆNOSTI ODMAH  -  SADA. </a:t>
            </a:r>
            <a:endParaRPr lang="en-US" sz="1100" dirty="0">
              <a:solidFill>
                <a:schemeClr val="bg1"/>
              </a:solidFill>
              <a:effectLst>
                <a:glow rad="101600">
                  <a:schemeClr val="accent5">
                    <a:satMod val="175000"/>
                    <a:alpha val="40000"/>
                  </a:schemeClr>
                </a:glo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30" name="Picture 14" descr="https://encrypted-tbn0.gstatic.com/images?q=tbn:ANd9GcR04tVRV2C-JsxmuCJF3cRM85-AWPPnigag3BUrTPjACz3ZGQva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4572000" y="2000239"/>
            <a:ext cx="4572000" cy="4857761"/>
          </a:xfrm>
          <a:prstGeom prst="rect">
            <a:avLst/>
          </a:prstGeom>
          <a:noFill/>
        </p:spPr>
      </p:pic>
      <p:pic>
        <p:nvPicPr>
          <p:cNvPr id="9218" name="Picture 2" descr="https://encrypted-tbn3.gstatic.com/images?q=tbn:ANd9GcR-Z7VhmSwRBXf65bOwkD9JDQ2H9BeZqXDatXqwLhpPSvywoZF_Tw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214554"/>
            <a:ext cx="4572000" cy="4643446"/>
          </a:xfrm>
          <a:prstGeom prst="rect">
            <a:avLst/>
          </a:prstGeom>
          <a:noFill/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US" sz="3200" b="1" dirty="0" smtClean="0">
                <a:solidFill>
                  <a:schemeClr val="tx1"/>
                </a:solidFill>
              </a:rPr>
              <a:t>MJESEC BORBE PROTIV OVISNOSTI </a:t>
            </a:r>
            <a:r>
              <a:rPr lang="hr-HR" sz="3200" b="1" dirty="0" smtClean="0">
                <a:solidFill>
                  <a:schemeClr val="tx1"/>
                </a:solidFill>
              </a:rPr>
              <a:t/>
            </a:r>
            <a:br>
              <a:rPr lang="hr-HR" sz="3200" b="1" dirty="0" smtClean="0">
                <a:solidFill>
                  <a:schemeClr val="tx1"/>
                </a:solidFill>
              </a:rPr>
            </a:br>
            <a:r>
              <a:rPr lang="en-US" sz="3200" b="1" dirty="0" smtClean="0">
                <a:solidFill>
                  <a:schemeClr val="tx1"/>
                </a:solidFill>
              </a:rPr>
              <a:t>15.11. </a:t>
            </a:r>
            <a:r>
              <a:rPr lang="hr-HR" sz="3200" b="1" dirty="0" smtClean="0">
                <a:solidFill>
                  <a:schemeClr val="tx1"/>
                </a:solidFill>
              </a:rPr>
              <a:t>-</a:t>
            </a:r>
            <a:r>
              <a:rPr lang="en-US" sz="3200" b="1" dirty="0" smtClean="0">
                <a:solidFill>
                  <a:schemeClr val="tx1"/>
                </a:solidFill>
              </a:rPr>
              <a:t> 15. 12</a:t>
            </a:r>
            <a:r>
              <a:rPr lang="hr-HR" sz="3200" b="1" dirty="0" smtClean="0">
                <a:solidFill>
                  <a:schemeClr val="tx1"/>
                </a:solidFill>
              </a:rPr>
              <a:t>. </a:t>
            </a:r>
            <a:endParaRPr lang="en-US" sz="3200" b="1" dirty="0">
              <a:solidFill>
                <a:schemeClr val="tx1"/>
              </a:solidFill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>
          <a:xfrm>
            <a:off x="0" y="1071546"/>
            <a:ext cx="4497388" cy="1108069"/>
          </a:xfrm>
          <a:solidFill>
            <a:schemeClr val="tx2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hr-HR" sz="1400" dirty="0" smtClean="0">
                <a:solidFill>
                  <a:schemeClr val="tx1"/>
                </a:solidFill>
              </a:rPr>
              <a:t>PORUKE KORISNIKA </a:t>
            </a:r>
          </a:p>
          <a:p>
            <a:pPr algn="ctr"/>
            <a:r>
              <a:rPr lang="hr-HR" sz="1400" dirty="0" smtClean="0">
                <a:solidFill>
                  <a:schemeClr val="tx1"/>
                </a:solidFill>
              </a:rPr>
              <a:t> CENTRA ZA ODVIKAVANJE OD OVISNOSTI MARJANOVAC </a:t>
            </a:r>
          </a:p>
          <a:p>
            <a:pPr algn="ctr"/>
            <a:r>
              <a:rPr lang="hr-HR" sz="1400" dirty="0" smtClean="0">
                <a:solidFill>
                  <a:schemeClr val="tx1"/>
                </a:solidFill>
              </a:rPr>
              <a:t>MLADIMA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10" name="Content Placeholder 9"/>
          <p:cNvSpPr>
            <a:spLocks noGrp="1"/>
          </p:cNvSpPr>
          <p:nvPr>
            <p:ph sz="quarter" idx="4"/>
          </p:nvPr>
        </p:nvSpPr>
        <p:spPr>
          <a:xfrm>
            <a:off x="4572000" y="2214554"/>
            <a:ext cx="4572000" cy="1857388"/>
          </a:xfrm>
          <a:gradFill flip="none" rotWithShape="1">
            <a:gsLst>
              <a:gs pos="100000">
                <a:schemeClr val="tx2">
                  <a:lumMod val="60000"/>
                  <a:lumOff val="40000"/>
                  <a:shade val="30000"/>
                  <a:satMod val="115000"/>
                  <a:alpha val="0"/>
                </a:schemeClr>
              </a:gs>
              <a:gs pos="50000">
                <a:schemeClr val="tx2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tx2">
                  <a:lumMod val="60000"/>
                  <a:lumOff val="40000"/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txBody>
          <a:bodyPr>
            <a:noAutofit/>
          </a:bodyPr>
          <a:lstStyle/>
          <a:p>
            <a:pPr algn="ctr">
              <a:buNone/>
            </a:pPr>
            <a:r>
              <a:rPr lang="hr-HR" sz="2000" b="1" dirty="0" smtClean="0"/>
              <a:t>VAŠA DJECA NALAZE SE PRED RAZNIM IZBORIMA 365 DANA U GODINI. BUDITE IM PONOSNI UČITELJI </a:t>
            </a:r>
            <a:endParaRPr lang="en-US" sz="2000" b="1" dirty="0" smtClean="0"/>
          </a:p>
          <a:p>
            <a:pPr algn="ctr">
              <a:buNone/>
            </a:pPr>
            <a:r>
              <a:rPr lang="hr-HR" sz="2000" b="1" dirty="0" smtClean="0"/>
              <a:t>JER VI</a:t>
            </a:r>
          </a:p>
          <a:p>
            <a:pPr algn="ctr">
              <a:buNone/>
            </a:pPr>
            <a:r>
              <a:rPr lang="hr-HR" sz="2000" b="1" dirty="0" smtClean="0"/>
              <a:t>IMATE 365 DANA</a:t>
            </a:r>
            <a:endParaRPr lang="en-US" sz="2000" b="1" dirty="0" smtClean="0"/>
          </a:p>
          <a:p>
            <a:pPr algn="ctr">
              <a:buNone/>
            </a:pPr>
            <a:r>
              <a:rPr lang="hr-HR" sz="2000" b="1" dirty="0" smtClean="0"/>
              <a:t> NA</a:t>
            </a:r>
            <a:endParaRPr lang="en-US" sz="2000" b="1" dirty="0" smtClean="0"/>
          </a:p>
          <a:p>
            <a:pPr algn="ctr">
              <a:buNone/>
            </a:pPr>
            <a:r>
              <a:rPr lang="hr-HR" sz="2000" b="1" dirty="0" smtClean="0"/>
              <a:t> RASPOLAGANJU </a:t>
            </a:r>
          </a:p>
          <a:p>
            <a:pPr algn="ctr">
              <a:buNone/>
            </a:pPr>
            <a:r>
              <a:rPr lang="hr-HR" sz="2000" b="1" dirty="0" smtClean="0"/>
              <a:t>DA IM</a:t>
            </a:r>
            <a:endParaRPr lang="en-US" sz="2000" b="1" dirty="0" smtClean="0"/>
          </a:p>
          <a:p>
            <a:pPr algn="ctr">
              <a:buNone/>
            </a:pPr>
            <a:r>
              <a:rPr lang="hr-HR" sz="2000" b="1" dirty="0" smtClean="0"/>
              <a:t> POKAŽETE </a:t>
            </a:r>
            <a:endParaRPr lang="en-US" sz="2000" b="1" dirty="0" smtClean="0"/>
          </a:p>
          <a:p>
            <a:pPr algn="ctr">
              <a:buNone/>
            </a:pPr>
            <a:r>
              <a:rPr lang="hr-HR" sz="2000" b="1" dirty="0" smtClean="0"/>
              <a:t>DA TO UČINE </a:t>
            </a:r>
          </a:p>
          <a:p>
            <a:pPr algn="ctr">
              <a:buNone/>
            </a:pPr>
            <a:r>
              <a:rPr lang="hr-HR" sz="2000" b="1" dirty="0" smtClean="0"/>
              <a:t>NA </a:t>
            </a:r>
            <a:r>
              <a:rPr lang="en-US" sz="2000" b="1" dirty="0" smtClean="0"/>
              <a:t> </a:t>
            </a:r>
            <a:r>
              <a:rPr lang="hr-HR" sz="2000" b="1" dirty="0" smtClean="0"/>
              <a:t>ISPRAVAN </a:t>
            </a:r>
            <a:endParaRPr lang="en-US" sz="2000" b="1" dirty="0" smtClean="0"/>
          </a:p>
          <a:p>
            <a:pPr algn="ctr">
              <a:buNone/>
            </a:pPr>
            <a:r>
              <a:rPr lang="hr-HR" sz="2000" b="1" dirty="0" smtClean="0"/>
              <a:t>NAČIN</a:t>
            </a:r>
            <a:endParaRPr lang="en-US" sz="2000" b="1" dirty="0" smtClean="0"/>
          </a:p>
          <a:p>
            <a:pPr algn="ctr">
              <a:buNone/>
            </a:pPr>
            <a:endParaRPr lang="hr-HR" sz="2000" b="1" dirty="0" smtClean="0"/>
          </a:p>
        </p:txBody>
      </p:sp>
      <p:sp>
        <p:nvSpPr>
          <p:cNvPr id="11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4572000" y="1071546"/>
            <a:ext cx="4572000" cy="1108069"/>
          </a:xfrm>
          <a:solidFill>
            <a:schemeClr val="tx2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hr-HR" sz="1400" dirty="0" smtClean="0">
                <a:solidFill>
                  <a:schemeClr val="tx1"/>
                </a:solidFill>
              </a:rPr>
              <a:t>PORUKE KORISNIKA </a:t>
            </a:r>
          </a:p>
          <a:p>
            <a:pPr algn="ctr"/>
            <a:r>
              <a:rPr lang="hr-HR" sz="1400" dirty="0" smtClean="0">
                <a:solidFill>
                  <a:schemeClr val="tx1"/>
                </a:solidFill>
              </a:rPr>
              <a:t> CENTRA ZA ODVIKAVANJE OD OVISNOSTI MARJANOVAC </a:t>
            </a:r>
          </a:p>
          <a:p>
            <a:pPr algn="ctr"/>
            <a:r>
              <a:rPr lang="hr-HR" sz="1400" dirty="0" smtClean="0">
                <a:solidFill>
                  <a:schemeClr val="tx1"/>
                </a:solidFill>
              </a:rPr>
              <a:t>RODITELJIMA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0" y="2214554"/>
            <a:ext cx="4572000" cy="470898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hr-HR" sz="2000" b="1" dirty="0" smtClean="0"/>
              <a:t>NEZADOVOLJSTVO, </a:t>
            </a:r>
          </a:p>
          <a:p>
            <a:pPr algn="ctr"/>
            <a:r>
              <a:rPr lang="hr-HR" sz="2000" b="1" dirty="0" smtClean="0"/>
              <a:t>NESIGURNOST, </a:t>
            </a:r>
            <a:endParaRPr lang="en-US" sz="2000" b="1" dirty="0" smtClean="0"/>
          </a:p>
          <a:p>
            <a:pPr algn="ctr"/>
            <a:r>
              <a:rPr lang="hr-HR" sz="2000" b="1" dirty="0" smtClean="0"/>
              <a:t>PREVELIKA OČEKIVANJA, </a:t>
            </a:r>
            <a:endParaRPr lang="en-US" sz="2000" b="1" dirty="0" smtClean="0"/>
          </a:p>
          <a:p>
            <a:pPr algn="ctr"/>
            <a:r>
              <a:rPr lang="hr-HR" sz="2000" b="1" dirty="0" smtClean="0"/>
              <a:t>NESAMOSTALNOST, </a:t>
            </a:r>
            <a:endParaRPr lang="en-US" sz="2000" b="1" dirty="0" smtClean="0"/>
          </a:p>
          <a:p>
            <a:pPr algn="ctr"/>
            <a:r>
              <a:rPr lang="hr-HR" sz="2000" b="1" dirty="0" smtClean="0"/>
              <a:t>STRAH OD ŽIVOTA… </a:t>
            </a:r>
            <a:endParaRPr lang="en-US" sz="2000" b="1" dirty="0" smtClean="0"/>
          </a:p>
          <a:p>
            <a:pPr algn="ctr"/>
            <a:endParaRPr lang="hr-HR" sz="2000" b="1" dirty="0" smtClean="0"/>
          </a:p>
          <a:p>
            <a:pPr algn="ctr"/>
            <a:endParaRPr lang="hr-HR" sz="2000" b="1" dirty="0" smtClean="0"/>
          </a:p>
          <a:p>
            <a:pPr algn="ctr"/>
            <a:endParaRPr lang="hr-HR" sz="2000" b="1" dirty="0" smtClean="0"/>
          </a:p>
          <a:p>
            <a:pPr algn="ctr"/>
            <a:endParaRPr lang="hr-HR" sz="2000" b="1" dirty="0" smtClean="0"/>
          </a:p>
          <a:p>
            <a:pPr algn="ctr"/>
            <a:r>
              <a:rPr lang="hr-HR" sz="2000" b="1" dirty="0" smtClean="0"/>
              <a:t>NE DOZVOLITE  DA VAM TO SVE</a:t>
            </a:r>
          </a:p>
          <a:p>
            <a:pPr algn="ctr"/>
            <a:r>
              <a:rPr lang="hr-HR" sz="2000" b="1" dirty="0" smtClean="0"/>
              <a:t> SLOMI KRILA. </a:t>
            </a:r>
          </a:p>
          <a:p>
            <a:pPr algn="ctr"/>
            <a:endParaRPr lang="hr-HR" sz="2000" b="1" dirty="0" smtClean="0"/>
          </a:p>
          <a:p>
            <a:pPr algn="ctr"/>
            <a:r>
              <a:rPr lang="hr-HR" sz="2000" b="1" dirty="0" smtClean="0"/>
              <a:t>ZATRAŽITE POMOĆ DANAS  JER SUTRA </a:t>
            </a:r>
          </a:p>
          <a:p>
            <a:pPr algn="ctr"/>
            <a:r>
              <a:rPr lang="hr-HR" sz="2000" b="1" dirty="0" smtClean="0"/>
              <a:t>MOŽDA NIKAD </a:t>
            </a:r>
          </a:p>
          <a:p>
            <a:pPr algn="ctr"/>
            <a:r>
              <a:rPr lang="hr-HR" sz="2000" b="1" dirty="0" smtClean="0"/>
              <a:t>NEĆE DOĆI.</a:t>
            </a:r>
          </a:p>
        </p:txBody>
      </p:sp>
      <p:sp>
        <p:nvSpPr>
          <p:cNvPr id="9220" name="AutoShape 4" descr="data:image/jpeg;base64,/9j/4AAQSkZJRgABAQAAAQABAAD/2wCEAAkGBhQSERUUExMWFRUWGBoXGBgYFxgYGhoaFR0cHBgZGBgcHCYeFxwjGRgdHy8gIycpLCwsGB4xNTAqNSYrLCkBCQoKDgwOGg8PGiwkHyQwLSw0LzYtLCwsLCwvLC4sLCwsLS0tLCwsKiwsLCwsLCwsLCwsLC8sLCwsLCwsLCwsLP/AABEIALEBHAMBIgACEQEDEQH/xAAcAAABBQEBAQAAAAAAAAAAAAAEAQIDBQYABwj/xABNEAABAgMFBQUEBQgJAwMFAAABAhEAAyEEEjFBUQUiYXGBBhMykaFCscHRUmKCsvAVIzNTcpKi4QcUk6OzwtLU8RZzg2PD0yQ0Q0Ti/8QAGgEAAgMBAQAAAAAAAAAAAAAAAQQAAgMFBv/EADwRAAEDAgQBCQYFAwQDAAAAAAEAAhEDIQQSMUFREyJhcYGRobHwBTJSksHhFELR0vEjM7IVNHKiBsLi/9oADAMBAAIRAxEAPwDYds5RMhbZXSeT/wA4qezqHmz+Uv8AzxpO0ksGTOf9Wo+VRFb2Gud/PvNRMuh434GGdlqA9fkjjW56EdXmFbWK0Ll1Dtnp5wenbajRQYcGg60zUXGcBOBEVP5tBvKWlsgSI6Wdj7uC4gY9nNY6yf2jtoNmWCN5QA/iFY822endl/8AaV/iGNJ2g7T2e4sGaL1KAKIxBoQGMZmxOES6FxKIZi794SzM7tVoQrhoIhdbCFxacw3XoXZ2z3LNKViTLQcPqhgIOFvzMZrZ3b0yZMmULKrclpQtUyYiS5QlIdAUDfBro1Nadae0xXUS5aeF4rPmmhjdtdh95KvwtQe4tNZrVeWIH27/APbz/wBhUUOxNsLXaEpKksxLMXoOIEX+2EXrPOAckpVwyhSu9rnS1PYam9jIfqhlikdZfF0PvEPUKDkIZZfF0PvEMjRJn3ksy1kEsKBKVEkgAX3KRmSWByyMcNprHsjzP+mBbWaTP2JA80TRGZ7ebenWbujJXcvGbe3JSnumUE+NCma8cGxjGU1lC2P5XXonzP8ApiGTtK4d26RdQKlqoSxyNI8nHb+2/rf7qz//AAxIO3ds/Xf3dnp/cxJRygL1r8uq+p+9/wDzE9l2yCWUznQj3luNOWLtHja/6QLXlO/urP8A/DHoOzLWuZIs61m8pRBJZKXN5QdkgAUGQETMVMoWztE8ISVF2FaAk9AKmAf+oJP0vd84I2h+iP2feI+c7dKvWiYNZqh5qMAl5flaQLTpP1Cxc5jGZnAm8ax9Cvf7XtuWpBSmZdJarA0cOMcw44PGeVtG0O92y0JY98t2y/8A16EjL3x46uwqClJCSopLFkk8jhgcRDRZFV3TTGmDa6YHyg8nUP5x8p/cs/xdMfkPzf8AyvY/ylaHe7ZXZn7+Z5P/AFfCHflS06WX+3mf7ePFijhHBHCJyNX4h8p/cp+Np/AfmH7V7T+VLT9Gy/28z/bwn5UtP0bL/bzP9vHi5TwhUy3yicjV+IfKf3KfjafwH5h+1e0flS06WX+3mf7eE/Klp+jZf7eZ/t48YVLaG3YnI1fiHyn9yn42n8B+YftXtP5UtP0bL/bzP9vC/lS06WX+3mf7ePGESXhFS2MTkavxD5T+5T8bT+A/MP2r2YbStGN2yucfz8z/AG8Pk7Qn3heFmSkneKZyyWzIHcBz1HMR4rd4Ql2JyNX4h8p/cp+Np/AfmH7V9FyNuywhIUu8oJAJYByBUs9HNWiaVt2UpQSDUu3QPlhQR84KlEM4Z8KfjWPQf6MCyD/3v/aMVeKrIJcDcDQ7mPiKvTqU6hLcpBgnXgJ4BeupWDCxULtCzdCCASTiHwSo9KgQOnac0FQJFC3hGgg1qzaLcztJj6pijhX1hLYRW0JN5C3q6SGZ8eEeYS7TemHu1z75FUypt1wnVCEkkB8CSz41j1eagOR+MYoeyMv/AOotQ/7f3psZUxLoW9V0U54LPWSXaFJ/N2ZZA+rM+JeLCzbOtxN1UhCEs7rVLUOQZS1P0Aoa4RvVpYMOsMRIvQyKTdykTXfoAsLbey89MpUzvQi624lSmxAowAGODRnJFiUtKSqYWUgqYBqhV1t4qcZ4R6ttxH5haRoPeI87sUvdlj/01f4hjF4ANkxSc5w5y1PZ3sFZlWeTMmX1rXLRMU62DrAUzJYMHYZtiSaxcy+z1nSSBIQRorfA4sokdYh2HbAmTJQFC8JcsM9aIBw5QVa9pplByXUaACtWJA9PdFy5jG5nEJV9UnoU6pSEJCUJShjgkADUsw4kwDbvBN/ZV8Y6RbQtiHrg+L5huD4vEig5UNXhdz2PMsMhN4dxLZKBIoOURyBv9D7xBExNOUQSvH0+UOt0SRF0NbwAFV3iJYZskJmC8DmN7p5RiP6URSTzn++RG52kQFKfNAA44u2rfKM72w7Mz7X3fcAG4ZoUSpIa+ZTUJD0SYxOqaabLzVEoJarA+Z4PpwEMWi90pdGWhwqI1h/o2t30E5e2nr7cSS/6ObYC/dJfPfR/qjOHLWWrIf1G7VRDfjGPU9hn/wCms3Meq1NGXX/RtbjjLSftp9N+kbLZthXJRZpcwMtK0AgEHFZOIpgYuFQrU7Q/RH7PvEfOluW1omHSao+SjH0ZtL9Erp7xHznbiO+nP9JbUJreP1g3ryi7f7x6vqk8R/ZHX9EbZraq+tYkv3hCwC9EpJdiAAU5OzBukOkziElJSlQvlRvAGpDfDLMQbLUZSEo7tfhL0ehIJKj4eHBuRiJcwkEM1MKAUizIO3oJKpI3VVaFk0YAO7AAB2aC5mxpyUlapZuipIYgA5ljQViKbKq8Xy5UqTZESe87ubPSJy1XVKSpBKu7lqKappWiTV3476aLJozTKzu0Nmql93eH6RCZiW+irDLGLva3ZI2aSFqW6r1xSbpTvFIVuE+MAFiRm+kSW60pNnsyAULKRMQo3QVAJWFJKFEApcKz0iz2nZZJshmpvrPdp7szZqlKSe8CFoCUkBkp3sDVRyECdFbKLxwWRVsotevyqB2E2WVfuu5PARHa7GUBN4EXkhSXzSrAjgWjS7Js4VZ5q0S5KChN1a13pilkj2QTdlOHFAatDNpomrskoq7sy0JSklKkKWxJMsKHiQw3W84tKrltKqJmxpkuTLnKG5NBKSHIDFmUWYEnLhAKrJS8SGNBWvURrQqevukSrRJQO6Enu0rWu+JaCpSlJTLUmovGtcda0NhtPdhTAG8c+AIcU+tFZMWVoaDdCrKW8DlqsMKEPzcip4aCHpk4ESsSAHAahIzwJcAnhBi7UlVwIllAfI1JoAR60NN4wPbdora4UihCgCCSDlnWhZiPWLB7jtCnJMyzJPkq2dJUlVyYbpTQ3nN3yc+Qjf8A9HMoJSoAv+dBdiMZRLMQDGAM0qmFR8SlEnKqjXMNjqI9E7Akm++PfNi//wCI531fejCvo3rb5hN4S73Hod5Fazaat1O7eYnJJ9lVa0iHZ0lJSSqQFF8WlHIfWh+1wyQ6rtTWld1VKgwzZk5N0/n7u9hel6DVMeQ/8iJD+b0ceB4L0/s//ag9JWlxKuXxipDyZ8+YkK35csUBa8601OGJTyfjFnZ1VPX3wloCqhKQqqTdOCrrlIPB6x3qgOWxhIPbILUlmt003VKQFIWpkqTo+JByu58OMWc+0iWN4HB92sCyitASi77NMPtB8OP4EU0y2zJyCom4grUggOpRTKWUKDCgN52VV6Uicq+m2JJKVbSARA2sqYbpACTTN9U8iRlw4xmf6vdUn9hX+IYv5Vgly63QpRTeC6OklQYF/a8QfgKDOksdpCroON1X3zEol5bz3SVoxgZIBlWGyJIKUl6AAtqWDZ4AqNNTzh5KpizvEZNRxga6EVJNcB0llbHM2SlMssAE3txJqUhTVWPpA+UQ2Ds+pUolK2Kmc3E7qSASC8wYgjpCL8E42Ghv1qv4VkSXx2I7Z8kqWFBu7SGS2bvXqK9R0siKnmYfZLEJUuWhLEDEtiakn19YSb7XP4w9TphghMABoACHmoZREV1qn93eUzkJLBwHLhg5wi2txDgg5VjK9rJIUUO4USAkAO5qBTLxVZ300YfULKRc26Uyt5TnkATvYdRO3WiZXadCpRE2W5JuhLULv4nok6ipYjWEmdg7MslaZk8BVRcnqKa/RcmnXlSKmVsCalcu/eQZhZJF41UQneJrgS6sSQ9ARG42F2f7iUEFblyeAfT30AqTSF8LVqvMPFuP2TGIp0w55YYvAGsjjIPHbVZJXYezgsZ0+n/rmGp7FWc4LtZ+3Nzw9njGg2Vs6SUKvWeXNWZ1pcqQklkTlCpIJOIpBUvZqUlJKFBywLhRdIvYFL+wK8BDbHyJI9eCSbncAVlj2Js4xmWpL4Xpi0+pSIuNg9mLPJJUm9MVQgzJhmXWwuglk1q4D8cIsUWKWUpvygsMCEzCFAUABa6zsweIrFZ5f9aHdy0ykqs6VMlKU1Kji2Jgl0OAhQlyK2l+jV094j5y2jLJmzixYTFOcg6iz6R9J7VszSlF9PeI+bbetp00ZGYp6B6KOBZx0izD/WMcPqqYgf0RPH6I5Cl3XMwkXUlmbxhmHBh10xiJMxjjEarUl6LJGTv7zA659cTDDdFzXaqxVhAMxVYIM3dDipwL5fj8Uhk+zKSVgJC7oBJIa66SrWlAeoGbQS4BEUzN06XNpGvk2qZJs8tSQqYFSsVTZUmUnvEqQU3d3vFMHcknAxipctTJLUVQFwAT5w5dmUlN9WAN1iXI8JAbKinajMeEQwVG5mbKZSikEP5EEOOIoYms9uUZXdvu377MPEBdd2fDJ2gPulKUlCUkrX4UipL6NyiCWooUygQRkQxD6g4QZBMKpY5uoWu2d2olSZKUrlKXMR3glkMABNDKetDjVicRRzGbWtkwNOtDmJZKDMN1LOXZ+FW5xIAujznw1GotQKAGZi/CgIpR6u9SYSVeurUEFSnDHerrhjUB64GBZaShV1YZmcUJ11gqfJSsLUA4AHduaUdwcAlsKsGHWKuiE5QDy8k6i0dh6Dp1a2VTOWSpRViSScqk1pzjff0ZeBX/AHv/AGzGIt88KIYCgYkPU9cRpG7/AKK5N5JDt+eP+EqMa55rZ4t81bDiKzgDNneRWz2os3AU4uc29lWDA1huyZky4aJNcSsvgn6kT7csd1CS5LqIAAVjcUz3S7QJs4JuqfvQb2XfNgNI8d/5FBf3eRXpsB/tRPFXshe8fxnB6Euo8R+PdFZZwy1Dn74s068o9ILtST7OQ20J5VdCXvpJUccE66A4V54gGMyq3TpcuRKZKp84d7LYhgqY6ytTMoJclRpiM8rHtTMCRMSVkd7KUEB2BUAXoDvliFcEoOFYH2Z2akyVqF1M4khpi2UpwgDD2U4/ujnCpc5zoPr1CAAAuiJ0tgVElYIQe8uo3lKO8xSAojDEkV9rLGptN0pI/VqP94Y2G0dqlcuYXohCEkAZ3nZRwoLpDEvewpGDlTLyEHWUr/FMM0yCJboqBbLYipa5YUsTjuIJKGusUJLYved/SCbPLI36iYVIBBcgbqQ10VBLKHIAVibYEoCwWU92VXpEoqIJoe7QAWALwL+U5SUgXkFT+gCb1CQXAAw+iMjBbTvI2vp6v0psVmtGZx4b+AHTw3V/YySprwKQwAAZqBxSmWQzzhZ5G++sUOzu2EoTVJIUEppfZ0btC5fAZmgFccYftHtPZkknvQolyyTeJYZN+C0GHZZISrXtc4CY8FZzEXgbjMlL73DQQFabGpZYKdmAf6xDOzMxzaHWC2JImOoB0FrxAfgOMEoWCpwXF5FQXGKOkO0G6zsjSDXAuIEoU2KdMITfTdpVRKy1DQMlIDa3ucFWBKEzEKCQCUmoxwEFyEbo1UABwDbxgKz4y/2T7hGQSpgAwm7IYpwd5tqp/wCeLO4dwkAb5oAcLi9fLpFHZrPPlhSDJkTUd5NmJKlKf86tSgCO7IBZTRIdo2hJ3LNZhk4WoGv/AIoypktbBBWDHANAPQraS91PiwS2DZV1b5xX2WcEWiUC7myo9FfzgZFsmgf/AGlmf9o+/uoWzJmzJ4mzES0BMu4EoUpVHerpDaRf3iLH1KBcDYK62rah3KunvEfP9t7KWpUxakySQpaiDeRUEkjFWke57T2WJwS6rt18gcefKAf+lh+tP7iPlGNQ4hlTNSaCI39BNhlCpTDariLzb+CvFpfZSekgzZRTLfeN5FAaZK1i2X2asgTNPel0eAX0m9vNljStI9T/AOlh+tP7iPlC/wDSw/Wn9xHyhqhjMQxsPohx6wP1SNb2fQe6adYgRpE8b7egvHdndllBbWpJloILG+gVFWxMF2rs9L7kf1dZXOWoju76cAGfL2VKj1Kf2dSgOZitKIR8ofZ9m2cJZaypWoTdHCl3SNKVfEOp5XUWze827gCfHZaH2ZTc/Oyq7Lwjq3keW68ZldiraqibOtTZAoOPJUS2jshbXYyJoUpyoKUgOVEGib2ZA8hpG27TzJwmFFkkqKU+2UylXyQDQKIupDs5DuDljcbEsKf6vL/rCx3pS6xdSGKq3d1LbopTTExkG40mMrf+0eSaGAw8kS7wWY/o87NzpM6aJ8ooJSkJSq65UlTs4LhqFs6YtCdvuz82Z3SZUk3kld9N5ACfCEMm8wBSkM2TYRtpMmTLUlaVAlJBag+HxiK2SUTFFd8JJU5DAlgGatAXH4yUd7MxHLfi/wA/C+WIjcAz4LUU2x+Hg5I13mZXj57IWv8AUn9+X/qhR2RtYLiSQR9dH+qPY5XZ8KSFCYSD9RHyjldnD+s/gR8oua+M05MT1/dK/hMIDd7u77Lx0dkLYT+hUST9JBJJ+1UvD53Ya3JqqzLTxUUj3qj1s7AP0/4EfKGfkNva/gT8oHLY34G9/wB1DhcHPvu9di8i/wCj7X+oP70v/VG3/o5sa7MWnJukzCoB0kkd2Q9DrGl/I/1/4EfKGzNiOCL9CG8Cc+kVc7GPgOYIkHXh2laU6WEpklrzMEacR1K32gpM1IAJSxfwg5EfSGsCWaz92GSujvWX0+nwiRjDxWGcRgMPXM1WysWYusxuRpgdimT+kV+M4tZIdKunxioQrfUXyx6iCEbWlhL3tGoog9QGhdrgJldJ7HEiAmbe2fKnSU94kEJN4cCMGav4witEoBAUT+cIYkCrFsCEsA4cADE0MW21ZoFnv03WNaULA1wwJPMaRlbZ2nCUiWhHeEgLdLNRRYsPAMHcNhRojQQZix/Tr7rceKjcQKevHhJ9fdGbZmvLbwOoXhQlV4h6gkYh2xYVZ4y/9QKJaNO6V/iPDrRtRS7omCWbtQE3zhgSb7epOFM40XZ/YyrRJCiUpll0pAdRSAog44G8HxPi4VZGFfTp53cY3+oHkFzqeMp1KmRuscQejY8eCr7Bb1zZcmRWWmXZ5SCCreJlAAqCUqSUg0D8OJEDW+wkLGCiUtRGADABiSCeLa8Y2Nh2FJsgN0klWJXdUS2G7dYdAIdNIUaJu4jBIOX0QHw1hllZoaGuaDCwq4d7nlzHloPBY+z9m5k0i9ugMa1Vwo7J606Ro9jbKTZ7yki8ogVJGT+WJ8L4mJjtBCKB1EZDL4CBbXbVrB9kcMepx8otUrVa1jYcNlnToUMOZF3cTc/ZWK7QpThySA5CQ1BqXphqH9IWySbpYgDfSacVJOLCIuyKRemg4XQ/nF3I2WAsqJdNCA2Y1OKmYNGbSGEgrpUKgLcxQ95kDiAByz9aQHZsZf7J9wghFWfAAe6BbOokouh2FWajgM/4eFi4NuVXKXAgI8rADlgNYAXtmUfCtA4kgjoHr5iIttbImLZZmBKQALlSDWpbNwyf+YC2ns2fLYDuqjAmYa/ZUkAM1GPMwlXxVS+UQOMG/cDHamqGFpQC8yeFrd+qMVtWWzmfZwKmpq37IW78BEEras4pvXUAHB0KBIyLX6PjFEbDMLkmXUUa/wBMVKBHD1EBz9ozJZEsTaC89aJCQVNUE0SG8uiD/aL3xTp+8dxPdzoTrMCxsvfpwMd/NWjtPaaclQQhCFzFYICVDzN+kaiPPtnWZUu5NWo31zEhmL3aqKnyJKRTTyGz/KKNT5H5R18G2u1k1nST1W7lysW6kXRSFh4o0qgObtADGYhAyCsTx8Qb8coHt9nXPQLi+7S7kkHeA4aPV+EVqdmzEpYTEqUp1BRCg4cCrEEhqCoxByhbE4t+bJT04+r+CYw+GZlzPN+HqyNte1U0/PSSxfFsiPpcYBmW5RF4CUoagKb7/wAYhndnZ90rXNQkYgBEwk6MO9ck9ekU8xMxIWb1wAFxyc1pUtC9SvjadPlM1ujXuICfofhy/kov64Kzk7bQla0zSkAJvAgKcn6IqcodaduSe6dBBWWZJcFzjeODRmbKCuXMUoOolBBzDEhn5GvIRLZJDKcpBZKyx1CFEU5iLU/a2JblpuIJO/C5HhC3dQpc54m23GwP1WwFhvAKBSAa+FWeu/Ac9AST+clHgxp/G8V+xkTpyVjvlIulmD4EY8MYuJuy5qyEy1y0k0YhbcGuqDUGYL+kZ0/aWLccvKH11Aqr2Mp639dMKGz9oFS0hIVKID1Y5l/p8Y0GzremclwGUPEnQ8DmOPxcRnR2btBmGWqYhwm8KLDsRkVEEfgQFZ7JPs84KK/CTu1AIPsu2GHkNI0GJxVB+auZadTw8B66Us+hh8S0inZ+vWtwZUUf5TVfUlkggkNXLrjFjZtsy1pBcjUEFwcxGPtkt5SpiFqvg3LrKLggKSUtgoFROvkx6GJ5R9PNRdG/QQubhhTbULarejqK0NntZUoJWUJBfeuk/wCYRMuRvAd9LCSN1YQSHGIP5yhjHWKwrmMROUXYsVLBqApjv0VdL9Y0krYEtYegOYZBbRypCidLxOOkIYXF1XksNyOmF0a+DpNhzSIPR+pUc3aHdlphQpOS5ZcUx3XJp+BqZKmBQdJcaiKfaOyZkolinuyGTuqBpiFAUfEEADI86hOyFkA30K475w+3A/1CrRcW1BI8R2wJ7u0qH2ZTrNzNOU94PZJjv7EFtbtObRMmy0BpKZTkkEFSu9QK6BnYHF3i4s3adMpKZYQSsFKA4BSONSKV4ngYnsPYKYpjaJ+7+rlgCr5qokBnoEaG9GismxLPIdQSAo4rUXUcMCXbDAMHyjotYLTsknVSQYOqp9q2+aZC0qIW7YJbFQyBc0ijk7DmzGvBg773vCBnyEbqdaioEDA5kJFODJB9Q0DEBIcmmbsB116vHQp4gU5NNoBO+pXJq4Q14FV5IGwsOs9Kq7B2Wlu6t4/WqKaAU9daRpJUoS03RQD8Y/KKObtsD9GL3E0T84GmTZkzxqLaYDy+cZu5SqZeVo00qIy0x3K4tW2JaQwdR4fE5xVTFLmeIsPojDrrCy5IEPeLtYAsnVXOSIlgYRxGgc/jyh5S2PkDXqcB6xV27byU7ksXlPgPDzJ9oxnWxFOi3M8wFejh31XZWifXgtN2XlXVrcu6RhgK4PnF/MmgVJAAzJYDrHltht0++SJ9wnHeupHB88cBGnsW10JAvzu8UPaWt/IOwjin2rSeTAPau232dUY0AkdkqLbW11SwhKGUFAXilyXDAB0+HX5MYAs9rCpYUbycTdqGDq9lSkswS5cvUa0tLZ2hBLIMsgMyjNSC+dCk1Awej1YtAUy3CburXLly23mmhRUCXuviBmo4qNScGXcWVHco9/ZNu6x8VbNVZFOmyOmFWW7aQV7a34lNGwP6c1iD8vmWqqzMTjUqVVgdSRQkHinHW2NtlNWah9AoU4DP8ZYRUbQtypl5MogpDOXZ7xYdPlpjzeWqF0NHcTpvrIjsXVyNA52nTH6BRWrtGbpYBIUoi8Hxpeu9TjqTAMlYN1QcKu4PS8VmSVVFAy36RFOmd3MlXkhaBfvC6WLKCXAPXjXjE4mhRUAhUsXfDpvqWMcfA32uDR3qeCZSo8u0kyNdx5eUriOxxqV/w7mxHj660VO2gssFewTeVd9tKVUAerV9MInTtGaWN0soi6LhNCcVHAD/AJiSZJC5igpQlpMyYzsGSVKcnoaDEnhjrJW3bPLASlaSB9YAcXNcanCOeK9RxymoRBI12tH1T5pMbzhTmQD27/RZ+ybVtC00CEAgUmC64IBZnJzZiMQYWdtW0JLlUhxTEv7tR6RfJ7SyzMKytBZLJF8M5NSTkzaRXztqSlrUe8QXagUlWOOHKKVaLWgup1VtTqlzofShUu0O2E1Piul3qhN9ic/ECDxIyisO1VzRdDAKGaSksSr6xPsF+BH0hF6q3SkpulSb14m8VEKAOCSk4ZZPFPNnCZNmEGiUgJUKtvJB1FXPQQrPKkh1zBM9QPQmcopc5oAFhpxPWiWYEaypbcSnuwryuq8jDUlgr9kAcytD/wAN7o8LLs7mXeWU/mlUu3rxIWRhgSFchpECbOe6mqM0hSSm6LoriTvMwocxDL25ntcCNHb8RI8SlGOhpHS3zg+SJNumSVFUtvAlwa4IBNHDmnv1iSy9oZypwQpK0u95SZakhgk+GY7B3amuRge3WdQmTBeoEKAwxSLr0D1bXONHYNsywgJXMSlSaEE6YekSpzSX31InTTRFpJaGwDYbSbhATLRdP6QhiSGLs4Id7qDhm5+MRWaTMmkiSxr9Fkng4UwVz5QWra4qO/kHGpUoHyBYQXY9vSkUM1BDAK3kh+ID05cWhmo2jzQ58g8Cbd6hp1GglmvSB9lU2qw2qUkzClIAoo7pAZ2dlFq06xV2eYtSSHTdCQonApmJTLALvQBTni2OMae0dq5QWoXipIIYgyiCAB9Jbly+OgONYz20J8kqUtCikLTdUl0PUirJUQwAbP0jStkoNApVJabRIMWPgd0rR5Su4mrSIcLzETcePBDSLWqW5uuQJYU2iSsElg5LJDHXyg9faeY+6CxcAh3LJBOGbHLGK8WFQ3UqF4sAXoR+cHVwXhptDElASko+qwXRZBCcElQTgH9YzcwVHhwscsgi14m+vetWPyNg3vEdExZW1j2nMmquqUtKcSVBQqGAAvBia54AQTMmpSWvzTy7o/CHWHaYujvGTuhRcg3QrBzpx6GHr2nJekxH7w+cJPqHNFUEnpKcDZ/tmB0XC0C7So4bo8z5mB505Kd5Rbiak/ExT2rbpNEC6NTj8hFfVZckniax65tEnVeQfiANLq0n7cOEsdT8vnAaryzvKKjkHp5YR0uVkINlSmjYNDdEs6o5+qbJkNzicCFQh8MNTh/OGzp6UC8S3FX+UZe+A5wGqLWEp4TrQep5D5wLbdqIkip3tBVR65CKu17bWukoMM1HE8RwgGXZwmpLq1+T5xwcX7Xazm0rnjt913ML7Kc7nVbDhv8AZPtu0VzPEe7l5AYn8eUOsWxJ85JMqWyNSQm91OI5RLYZslJCl7ytHQR1dXowi2tPaJK23lpZxQyyKtkVYhqczHEa4V6mbEP+sLutpikAyk0Aeu0oOydmVpO9eIDFkzEpdVXBZWGHlBytlubolqc4MtX+qIpO25SXdUxRUwJKpeAcsll7rk84PR2vlpwQonV5fl48HrQjCGcuHL8ocCOJBHlCxqGqLtn11yqjaOzVyikFB3g4aY7j7Kyw4/KGbP2ahSVGb349oNMLBDCqj3wArTyGJia39o5a1VSS+JJlkk5Bwqg4CB7VahMmmQLwQkrfDfVKvVXVwN1V0B25uYH9D36TIiZkyDw6u/ouSsga5BFZ1tokHp3v1KrmqQpbSlLW5WwvLJokhKTUm9eF4hzkNYWXY2ooKdSVBgRcSyJikFwDeJCXZ6gvgzlzVl5ayWAMnB6BKpAUacHpxOsJNsxDLr4UBi4CWQyix9ogEH6pGrjeoZc1jABqLbwY8eC5lblCQASd97WnwVTtElFw0ASZiOR7xQduhbiItJI72YZoTTcQULdKlMGF18XE0V4PWJZ1mC1lTm8JgUEhgHug14XiVZV6wZs3akqQtSpjrWPCXSwDJFLygW3Q1IZd7SY1r8NGkjx+60b7Oc+o3EgybGOxLauy9oIN1DE3jevpd1A6HAKIPFukTHYqmY2citVd8XZ60v43YktvaWYlUuYZhTKmMi6lKN1S2Mt1KfF7pyJUgBjRUds2gtVVLmEDJpXWl1q+6FYyt0mZOgm6cDiXXMR0uUkrYhW5TZ0kAAknus+Kkkq53nONIitWz53dldwtkUm6CRr+cKmelGgaxdrZpllSlvKV4QUoCrtE3rwZy5dzRiltSRau2aSgI9kJCQkXCwDNW8701ixFBvNc7Kf+I/SfG6IFZ/Oa3MP+R/X6LPW+SpMxUyZeulSAACk0CnUSAXcpSE5eI8I09l2NJVJWnu2WJblYDG8l1G+oVIcYHJ4zlrtQnKpuhKSwObg1BBbxFA+0I0Fm2ylAmb1SUAIGaipTXmDgeHzdjDOAILDnaB2RY/wscdIeA0k9u4+yr8R3lK3wkPUOEYjRifMwkiU4Qmm/M9osCKJDnIO4hkgDuwa7x4CiQwOBzJhbUndTkyXb9qvxjgOrN5RrgLCN9YXUbTOUtnWez+Ckn2OYogoJ+iSHN4gC8kAKF4qWUs9HbWKuySitZRfcLWCFJULxCwoKKm3QQpaSCRUoL6m0mTWnrlzFEIXMlmXQkFUuYla5aq7pV3SLquCnOAJu3VpvBSVulMsByzgCY8xS2P1VU+iI9OMpwLS1oJtG9yfuknWNzprEiwVTsvsjakzQZ2/LDuAsOaFtM4uZ9gALCyyz/wCKV8ZgiaT2tRdF5Jdq1SKjUEuORiJXalExQQh7xIA8JxxPiqweOJygc64A20hbFlRrZMwL6yUCuwLq1ml/2cp/8SBp2yl3w0shIFQ6Q5vJqBfoLoNPrReTJt0gKmLN4XklPckKFN5NHIr0ga02ojOaRylfKLVKTqZ9yD66UKeIY9tnmD1qus8pSVpvJukLBQKEEJIVU3qEEqpoAzMYimLG6QHIIvJGgTMq+hHq8T2u3pAuzBeCqiiXDMa1unF3FGiMzL++ksCCVVShilaLwpQApJAGiiOEGlUNRwpuF7t/6kd6FakGNNRpsYPiD3LP7d2v3YBCi6BduAnec3t5g48VPMvlbpmyUlQWZgIUpglYAZ6eKvDkBGXtNjQhKLwSFsAo/XYJULuCWAbE4RpLRLUVUYgJRpmlJPNyX6x26wYD7oPWuXQLyPeI6jCuJct+UEoRkIdLlE0AeDpFlCcd46DAcz8o65cvPtaSmyJGQqcz8zlEzAcfuj5wNbtrJl7pqckJ/HviltNomTqE3U5pBp9pXwjm4v2jSw9iZPD9eC6eF9n1K1wIHE/TirC3beALI31DP2R+OEVipSlm9MLnTIchlBNnsAGTdM+CcYORZQKmnWvUjDkPPKPJYv2lUxFiYHD1qvSYfCUsP7ok8d/sgpFlKqJFMzl1OsGy7OlJoLytdBq2CRxiUOcKJyYfdGDcffDky3FKJ1xfk/iPE+uEcxzkwXevWqz9q2P3hBQSFpmS5iSnEFCJYVyDp8TbpTzjVntAtrv9XVWn6Uk/4cBbPfu2DCpc9aPmrkIIGYSOaj8T/lEdmr7WrUajqQAIaSL62PWuW3CU6jQ47gLJ7Ssy1zAcFJIu+NZSXJCibrBmxoKRoUdqxQdzOL0G/NJP9xU0PkYiUCnvCFPeFG8W4pbu3hrgOESrRdXLSkZjCgACJow9kMfSOg/H1WAS0TBO+zGu48THYl24am70NyRw6FnO5aY5lrAKlKKlpKQ/dqEsAkAkJvEB2cqJbCD0VtS2QzTJ95WDuJ11tc/xiV2jUEyrxOBcmrMK0GnmfdFfLmiZNU5USVTloSi+hKXM28qYpgahmfFwC0YcpUxtNrjrfq+6cptbRzNbp67kdOQy0OaqLsAlnJC6BIqSUNSleFYrYglEzN6JALj9EBljo2UFmWbyVODduuHY74UkXXZ64mjQQaVB3qsRxBF0Pkx+PJNuI5Pk3VN4dPU5x7Ztur8nnzhvV4BArlgFkpukhINSXIABLkUFHYUAbQRXW/ZiZl5KnKShQUQSCAogFQYhmVJQoB64ZvFvOl3RqcOegHD/AJPAVat0gkVLHjvKHlU+cUw9epyrqoPOMDtLh4QDPWrVmNyNpnS/kUNLnoXZyiatt1SSQWVuIlMpLVChQ0wMU9s7RzVyRLWADMTLClIIoFMJygQcWJusNMMl2hPAAWlSb6nlLUzEib3RvXruCFFe4WH5wkGjGktNmCFLuqNHKQXYFODHKo6GHnUQ58k7DyCewVEPacwMkkeetlqrVOTeQlDEOzA+ykyXFH0bz0iS3ywtYmBARdSQlKA+O6pe+wJAcJFA71oRAKJyQ8wH84sKwSAa3ClNEhwCpSq5rU2IEW5kG8UMxe4Kg0BNaHUqOR4YRYYh9BhLACAG3OsmPpK5lTDsrPaX6y7sCHNkCU3ryC5CQAd5rqF3sA6SJYD0y0gmRaQCCUhQTcWQRQlUtCy/UwHOLswYXVAD9lU5CetxCR0gz+r7yapaZWhdk3leLkgAckiNcY8uaajPykeFx/kqYZoaQx+4P3/xTp4ZIS1QkBuJxHmWiVZZYAZgpKcAaOBi2kRhV5Y4qfVmr8IfLYrTU4vhwJ1jz5JJkrrQAI4BRTpCZqe7WhKgoqJJG81w0fRw/OKyzbNSgpSFFlhQVfO6xXMlV4AEE8otJKt9PX7qojRZbswBRCnReoXZ0pUK5G8FKbUmOvgsRVDXEmWtAt1AkeSRxTWjmi2b6mPqoJ9iSXS6VKJL3WNAtREwOwLqCjjgFOzvFojadnEtCUuFgoqUIADKD7wYtiIrLNIJKlGpKJYTyXLllfXfnKHE8hEsyeEqTffu3ILCoKgKij+wPwYbxOLMOp8QemLR5zdK0MK0uD+BHbv5RZWtgTfSpIIcFNCAoVUhgoYtV6MYr58whSQd17zFK3dlBIASsUZ8E5Ocoil22QQFFS0rON28MMBQMRm2rHEBof6yh6TltWhS+ONbkNf6jhQHUq7ZIJ2BGp9fVc8+zMWXCrQdAIG5B09fohBLTNSl85eAUDdC0JBJLCvdKYBmq5dhBk4C5MdF5S0OkuRdK2Xh7VaMeEQbLSlwlP0EEBjlLQDXUhKf3YsEEkNmkJKTySlx8R11hHEYhzXkk2BB00BzA29aLqUaDQ0CLkXub6EGVUW7Y6DaJc1Mp1JnyyRfmYCYCpVyoWSakNXAECkC7S2rMkFKAT4ACKCqHQXpi6H6tlGhVNMx7xdblT6vVXV3V5xQbc2EtakKCkMUP4q1Ws1pQ1jbB1BiS9rxIBm/h9VliqfIBrm2MQtpNtqUDeISnQZ8OMVtq2ktdEbiNfaPLSBbPIUTeUbytTgOA/lFhJswGpJ4OTyGQhLGe2X1ObSsPH7LXD+zadLnVOcfAevQQtnsVePr1OUHyLPo3Nt0ch7X4wiZFn1ZtMup9r3c4nSh64DXP7I+frHn3Pk3XRLlCKFg5V6/JI/FYcmVUXqnIDDoMzx9IlTgyaDM4196j6coUFnCak4nP7RyHD3xQuVCUikjFVeGI6/SPpzhlsUQhajiEkgZ0FL2nL3RJhg6lcvujLn7oitUt0KCquGYYAGhNcVN098Gnd7QePYqO0KWzo3WwS5bU7xwcUHH/mJMcKAZt7tTxr1hsuSwY4AlgcSHLFWlPZ89IdjXAe/loOPCL4gzVfvc+es7oU/cHUhNoLYAJHtV+0LpqTvHeFMW5RMuzArChUjMgcQ5UzgcHywMPKxgGAHUD4k9eZhip2Sf58ycvw0HlXZA0W17Z8goKdyT0eCre0Mi+kS/ppUHLDeN1KcSAkAq4DXWIbJs+YpAuq3ppBCQQPECSLxw3FKDhidakQdPlhwouVBgG9oqIccAAHHWHLUlt4g/ZcAc3rHTp4o0KVIDrNx8Rt0bdixNLOXzv0dGqdLULoVqB5ZAcX86aQ87tTjnw4D8VgfvWrwoMG6a/jWGd4TU9B/m+XnHLMSnQnLXmrTAki6MascdeXCotnQlQTfvXWReuteDISS16j94K9c3h0xiC9RUNqfkPfyMcuUklSU3ii8agG8b5JokZ1dtIewxc1uZsTmbA7+3WEvWAJh0xB+ihXZkkb286QGyZYSCG+0pX2eJgRHZ6Qk3rpJejrURTMgljUN0gsHvGNUuTMNcAq8SGZ332FRjDyu8aUeg4fyA90a4uu5zuY61/wDI27oWmEa6m07fx/KZLQaqqHDAVrcIlv8AusKfW1LrLYJcZJCBzAuqPUJ/iMLMYEMCR4WSHUQsFBLAOSyiecQql3aOSXqXpkWAbJRVVziMGjZ9QVqWY9XaCD/7FZU6ZZUDe3sP8BPsN0F1ksFkMlr1092d0GlDfIycnUx1lSBebBKWHWg6s/rDTJASCSb5OGVwhwX1ejQ9I3P2leiae8mM8TULmtba8HwA+mi0o0wC431I8Z+pXWbxE6JUfPd/zQ+WplDko9WLQxHhX9ke8v6Q6RMqSMQg+pAPoTCZ3KaO66zDeT1+6qOSEipvBV5LM126ywXzfe9TD5cwlSalq5/VMRlALAuASASMQCWLdI1ouIfFr2v02WVVuZpna/dK6WSFuGumaWxdgohOTXWUlq+w2EIwvD6pvnoap/dlA/8AkjpssAKSHYOA+LDB+kdORVRIJvgcQDMCUkEhIuhioh9Gcx0G1Q+s5x28QHZj5eKTNMsptA3/AEyjzTF2W6Lp3iGckPeutVi7u2ESzZQvkEJKTi9PFugpADEhM1RagZ4ed4A6jPMih9RDZ0t0CtWKXHDw5aEeUJ4fEup1GuJkT5iExWoh7Mo1iO66Qy0teF+8/wCbqLtGUbz1wmtTMF3eGd4CoFNN3yUJkynQXel3hC94xKWUzggs4CQVNeUAwqtnLOSG0h6JCGoTfJUSGpQJZjmSEk9IarOzi5/JY8YdHboVhRbkOn5r9rfuE2anBQo9eRGPr6NDhJv7wKQ+IJZjm3DMc4SSrI505KyPw8oYqVWOZouhCMloJOg1I9yfmw5wWC1Eip8zxUdPQQICXdyOOZ5PhzPkYIlTQaJ66PqdT+KQqslMFAMVF9A1OQHtHiR0iV3qryf7xHwPWB3Awqo04nUDQfgxxAxUx4ZDnkr3RUtQhEXnzYerfVGAHGEM0YJoOrD/AFH8UiEgnFwPU880+/lHO9AzDyHTM8POJl9fqhClM0CgBJPJz1yHpCGa1cTrpy48fTWJwKCpPIqP48oZ3wFSa+g5cePlBgaowprxOOGjfe+XnpDSoq5a8sh88B6QObQ/LLU/Iep4YwirQTQUb0GX8hE0RhTrWBQMOGXM/hzEarSAGDl/U8vhlEBPr5k8dT+KQ4IIyr7uA+cHXRSy5Ssya+gGg+cRlbVzyGmhPE+nuQnM9B/mOvDziNnf1OfIcT84sG8VcDcp15w5wBw1Iyrlr5QoZR9rUkqBb+HHrEKyVEcaBIy0ETpwIHMnU59MhFiMoRhcVYMKmiRoMq8s4ZMV5DPU5nhh6CFTQPmoMP2dereQ4w1IxJwHqch8TwEAWMqQFyt0NmangMh8evCOlUSVa0H+Y/Dzhlwk6qUfU5/GEnLcsPCKDkPw/WNQJRjZOlFy5wTXr7PrXpESJd4hOpb5+kS3GSB9LeP+X0r1jpQa8rQMOav5P5xYOtAQ6Uy0TXJOXwGHpEs5LXUn2QB1NT0cmGylOoBhU6ZZ+kSTKlzmTAcQCjumEbg4qUfJh8D5x0vBfIDoTX7ohZmCR9UH96vuIiSUWdtUp9CfeYyJQ29cVHIO8nmfuqiNS6PpXyqImlTSVipIrmfoqiBQoeUGSrDVFTpe8rmYYUOlPJv3SR8Ie7l9Qk9VAE++Fl4Hgo+oBHq/nAD3DRU2EqJPhI0V94fNJjpWY1D9UV9xMOlFlNqkjqK/CFWkhiElwQcDlBzIzsoEqF5zhgeR+RY9IcoEHQg+ohLRLZxk/ocPSFVVIOJ8J5jD+FvWNSZhG2vFNngM48Jry1HQxIlaVAFSmOdCXbPqPjDEh0qTzI5gbw6ivSB5U0MHbrEibKQrEitfJ6nmchwx5RwU+FAM8uSWxP4MRXG8X7vzI93npHOVVemD/ADPlC0KsIhM8igqTriW1OnoIXviKkhx5Dl8/dAxmZB69SrnrywEOKmxYnhgOep9OcSChlUhnnN20FCejUHH/mGqmlVKBvIDi3/JhomE1wGuPQamE704AchiSfiYkIwpGAHvOvyHD3xwTr0GnP5RGVNz93LU8fLWGgPiaYak8B88uMSFMqlUt8+Z+A1P45t73IDkMSfmYQjD0AhQoDnr8B884kBSFxVxrm3uHzzhoAZ2pk+f8h69DDgArKnvOnLXyziMkk6ksB8BwghEJak8TV+WJMNWegHnxJ4xy1NuipzOv8h/OOlobeOWHE/Ie/lGgEIpyU3RxPokt6n3dY5AfHAY8XwHWvrDCtzSpPvhZhyBoM9TmYEE6qdCVaya4k/GOXOu7oamJYFzn0y5AQ2WphezqE/E9MOp0iJKCSAMTT+fxi7W7lSxU4nG6STjQUGHtH4ecRy5TkA548AMT5Q+YoZYCieQ/Dx0qgJzUbo5DxHzp0gk2Q0CaZl5T/gCFX4UjXePXD+EDzhAhywzYfP0h00Oom8kaY0GQw0iC5RS2UVJ0Hqqg9H8o6YlkkZmnnHAMihDlT00TQepPkYSVVSX1D8hU+gjMtJup0qSZ4y2Ap5UENlqZBOqj6AfOIkzCTji8SJTuJ4lR9bv+X1glikaBOlJYp1c/dVDESnFaR0kb46/dVEa1QQyd0d0UFbqT9UelPhDUrBvgaA+RIJ9REazuI5FP7pMdZxvtqkjqzj1EDIIlViy4z2IJGBB6Z+kJNlsSk60hjvQ5xJNLhKtRXmmh60frFwINlbdNml5Y1Tunph6H0MOSH3X8Qp+0PCeuHWETUKT9JLjmmvueA5c4kBiykmnFonQpGymTMU4pUVBZxTD1iO1WQ3nSksqtBg+I6GJbXNqC5AUHDEsNR0MLItS0hgumNQD6mDc3CF9Qpoln4I/YEdHRgofeC6zYn9n5RD8oWOiKDUqWfgn9mGyfa/ZMdHREPypkSK9n9n5x0dEOiJ1SS/F9lUMjo6IiNVInwo/ZhsnxfZV7o6OiDUqmyhTjCzvCj9n4mOjo2b7ysUtk8Y5K90cvCOjoDveCI1STPAjkfvGEs3j+yv7pjo6Ln3UNu9cvAQ84I5H76o6OjM6d6hSSfF0X9wxCIWOi7dSiNVOnwI5H7yo6X4hyV9xULHRT8qGx7UOjGCPZT9r7yo6Oi7tUeC6V4k9fuqgdOUdHQW7qbqZfgTzV94wsn9Inr7jHR0V/Kq/lPaohgOcPmeBPNfvjo6L7qx2S2f9JL5/AxUx0dA3RGvrpRU79DL5r+ECx0dAai39fN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222" name="AutoShape 6" descr="data:image/jpeg;base64,/9j/4AAQSkZJRgABAQAAAQABAAD/2wCEAAkGBhQSERUUExMWFRUWGBoXGBgYFxgYGhoaFR0cHBgZGBgcHCYeFxwjGRgdHy8gIycpLCwsGB4xNTAqNSYrLCkBCQoKDgwOGg8PGiwkHyQwLSw0LzYtLCwsLCwvLC4sLCwsLS0tLCwsKiwsLCwsLCwsLCwsLC8sLCwsLCwsLCwsLP/AABEIALEBHAMBIgACEQEDEQH/xAAcAAABBQEBAQAAAAAAAAAAAAAEAQIDBQYABwj/xABNEAABAgMFBQUEBQgJAwMFAAABAhEAAyEEEjFBUQUiYXGBBhMykaFCscHRUmKCsvAVIzNTcpKi4QcUk6OzwtLU8RZzg2PD0yQ0Q0Ti/8QAGgEAAgMBAQAAAAAAAAAAAAAAAQQAAgMFBv/EADwRAAEDAgQBCQYFAwQDAAAAAAEAAhEDIQQSMUFREyJhcYGRobHwBTJSksHhFELR0vEjM7IVNHKiBsLi/9oADAMBAAIRAxEAPwDYds5RMhbZXSeT/wA4qezqHmz+Uv8AzxpO0ksGTOf9Wo+VRFb2Gud/PvNRMuh434GGdlqA9fkjjW56EdXmFbWK0Ll1Dtnp5wenbajRQYcGg60zUXGcBOBEVP5tBvKWlsgSI6Wdj7uC4gY9nNY6yf2jtoNmWCN5QA/iFY822endl/8AaV/iGNJ2g7T2e4sGaL1KAKIxBoQGMZmxOES6FxKIZi794SzM7tVoQrhoIhdbCFxacw3XoXZ2z3LNKViTLQcPqhgIOFvzMZrZ3b0yZMmULKrclpQtUyYiS5QlIdAUDfBro1Nadae0xXUS5aeF4rPmmhjdtdh95KvwtQe4tNZrVeWIH27/APbz/wBhUUOxNsLXaEpKksxLMXoOIEX+2EXrPOAckpVwyhSu9rnS1PYam9jIfqhlikdZfF0PvEPUKDkIZZfF0PvEMjRJn3ksy1kEsKBKVEkgAX3KRmSWByyMcNprHsjzP+mBbWaTP2JA80TRGZ7ebenWbujJXcvGbe3JSnumUE+NCma8cGxjGU1lC2P5XXonzP8ApiGTtK4d26RdQKlqoSxyNI8nHb+2/rf7qz//AAxIO3ds/Xf3dnp/cxJRygL1r8uq+p+9/wDzE9l2yCWUznQj3luNOWLtHja/6QLXlO/urP8A/DHoOzLWuZIs61m8pRBJZKXN5QdkgAUGQETMVMoWztE8ISVF2FaAk9AKmAf+oJP0vd84I2h+iP2feI+c7dKvWiYNZqh5qMAl5flaQLTpP1Cxc5jGZnAm8ax9Cvf7XtuWpBSmZdJarA0cOMcw44PGeVtG0O92y0JY98t2y/8A16EjL3x46uwqClJCSopLFkk8jhgcRDRZFV3TTGmDa6YHyg8nUP5x8p/cs/xdMfkPzf8AyvY/ylaHe7ZXZn7+Z5P/AFfCHflS06WX+3mf7ePFijhHBHCJyNX4h8p/cp+Np/AfmH7V7T+VLT9Gy/28z/bwn5UtP0bL/bzP9vHi5TwhUy3yicjV+IfKf3KfjafwH5h+1e0flS06WX+3mf7eE/Klp+jZf7eZ/t48YVLaG3YnI1fiHyn9yn42n8B+YftXtP5UtP0bL/bzP9vC/lS06WX+3mf7ePGESXhFS2MTkavxD5T+5T8bT+A/MP2r2YbStGN2yucfz8z/AG8Pk7Qn3heFmSkneKZyyWzIHcBz1HMR4rd4Ql2JyNX4h8p/cp+Np/AfmH7V9FyNuywhIUu8oJAJYByBUs9HNWiaVt2UpQSDUu3QPlhQR84KlEM4Z8KfjWPQf6MCyD/3v/aMVeKrIJcDcDQ7mPiKvTqU6hLcpBgnXgJ4BeupWDCxULtCzdCCASTiHwSo9KgQOnac0FQJFC3hGgg1qzaLcztJj6pijhX1hLYRW0JN5C3q6SGZ8eEeYS7TemHu1z75FUypt1wnVCEkkB8CSz41j1eagOR+MYoeyMv/AOotQ/7f3psZUxLoW9V0U54LPWSXaFJ/N2ZZA+rM+JeLCzbOtxN1UhCEs7rVLUOQZS1P0Aoa4RvVpYMOsMRIvQyKTdykTXfoAsLbey89MpUzvQi624lSmxAowAGODRnJFiUtKSqYWUgqYBqhV1t4qcZ4R6ttxH5haRoPeI87sUvdlj/01f4hjF4ANkxSc5w5y1PZ3sFZlWeTMmX1rXLRMU62DrAUzJYMHYZtiSaxcy+z1nSSBIQRorfA4sokdYh2HbAmTJQFC8JcsM9aIBw5QVa9pplByXUaACtWJA9PdFy5jG5nEJV9UnoU6pSEJCUJShjgkADUsw4kwDbvBN/ZV8Y6RbQtiHrg+L5huD4vEig5UNXhdz2PMsMhN4dxLZKBIoOURyBv9D7xBExNOUQSvH0+UOt0SRF0NbwAFV3iJYZskJmC8DmN7p5RiP6URSTzn++RG52kQFKfNAA44u2rfKM72w7Mz7X3fcAG4ZoUSpIa+ZTUJD0SYxOqaabLzVEoJarA+Z4PpwEMWi90pdGWhwqI1h/o2t30E5e2nr7cSS/6ObYC/dJfPfR/qjOHLWWrIf1G7VRDfjGPU9hn/wCms3Meq1NGXX/RtbjjLSftp9N+kbLZthXJRZpcwMtK0AgEHFZOIpgYuFQrU7Q/RH7PvEfOluW1omHSao+SjH0ZtL9Erp7xHznbiO+nP9JbUJreP1g3ryi7f7x6vqk8R/ZHX9EbZraq+tYkv3hCwC9EpJdiAAU5OzBukOkziElJSlQvlRvAGpDfDLMQbLUZSEo7tfhL0ehIJKj4eHBuRiJcwkEM1MKAUizIO3oJKpI3VVaFk0YAO7AAB2aC5mxpyUlapZuipIYgA5ljQViKbKq8Xy5UqTZESe87ubPSJy1XVKSpBKu7lqKappWiTV3476aLJozTKzu0Nmql93eH6RCZiW+irDLGLva3ZI2aSFqW6r1xSbpTvFIVuE+MAFiRm+kSW60pNnsyAULKRMQo3QVAJWFJKFEApcKz0iz2nZZJshmpvrPdp7szZqlKSe8CFoCUkBkp3sDVRyECdFbKLxwWRVsotevyqB2E2WVfuu5PARHa7GUBN4EXkhSXzSrAjgWjS7Js4VZ5q0S5KChN1a13pilkj2QTdlOHFAatDNpomrskoq7sy0JSklKkKWxJMsKHiQw3W84tKrltKqJmxpkuTLnKG5NBKSHIDFmUWYEnLhAKrJS8SGNBWvURrQqevukSrRJQO6Enu0rWu+JaCpSlJTLUmovGtcda0NhtPdhTAG8c+AIcU+tFZMWVoaDdCrKW8DlqsMKEPzcip4aCHpk4ESsSAHAahIzwJcAnhBi7UlVwIllAfI1JoAR60NN4wPbdora4UihCgCCSDlnWhZiPWLB7jtCnJMyzJPkq2dJUlVyYbpTQ3nN3yc+Qjf8A9HMoJSoAv+dBdiMZRLMQDGAM0qmFR8SlEnKqjXMNjqI9E7Akm++PfNi//wCI531fejCvo3rb5hN4S73Hod5Fazaat1O7eYnJJ9lVa0iHZ0lJSSqQFF8WlHIfWh+1wyQ6rtTWld1VKgwzZk5N0/n7u9hel6DVMeQ/8iJD+b0ceB4L0/s//ag9JWlxKuXxipDyZ8+YkK35csUBa8601OGJTyfjFnZ1VPX3wloCqhKQqqTdOCrrlIPB6x3qgOWxhIPbILUlmt003VKQFIWpkqTo+JByu58OMWc+0iWN4HB92sCyitASi77NMPtB8OP4EU0y2zJyCom4grUggOpRTKWUKDCgN52VV6Uicq+m2JJKVbSARA2sqYbpACTTN9U8iRlw4xmf6vdUn9hX+IYv5Vgly63QpRTeC6OklQYF/a8QfgKDOksdpCroON1X3zEol5bz3SVoxgZIBlWGyJIKUl6AAtqWDZ4AqNNTzh5KpizvEZNRxga6EVJNcB0llbHM2SlMssAE3txJqUhTVWPpA+UQ2Ds+pUolK2Kmc3E7qSASC8wYgjpCL8E42Ghv1qv4VkSXx2I7Z8kqWFBu7SGS2bvXqK9R0siKnmYfZLEJUuWhLEDEtiakn19YSb7XP4w9TphghMABoACHmoZREV1qn93eUzkJLBwHLhg5wi2txDgg5VjK9rJIUUO4USAkAO5qBTLxVZ300YfULKRc26Uyt5TnkATvYdRO3WiZXadCpRE2W5JuhLULv4nok6ipYjWEmdg7MslaZk8BVRcnqKa/RcmnXlSKmVsCalcu/eQZhZJF41UQneJrgS6sSQ9ARG42F2f7iUEFblyeAfT30AqTSF8LVqvMPFuP2TGIp0w55YYvAGsjjIPHbVZJXYezgsZ0+n/rmGp7FWc4LtZ+3Nzw9njGg2Vs6SUKvWeXNWZ1pcqQklkTlCpIJOIpBUvZqUlJKFBywLhRdIvYFL+wK8BDbHyJI9eCSbncAVlj2Js4xmWpL4Xpi0+pSIuNg9mLPJJUm9MVQgzJhmXWwuglk1q4D8cIsUWKWUpvygsMCEzCFAUABa6zsweIrFZ5f9aHdy0ykqs6VMlKU1Kji2Jgl0OAhQlyK2l+jV094j5y2jLJmzixYTFOcg6iz6R9J7VszSlF9PeI+bbetp00ZGYp6B6KOBZx0izD/WMcPqqYgf0RPH6I5Cl3XMwkXUlmbxhmHBh10xiJMxjjEarUl6LJGTv7zA659cTDDdFzXaqxVhAMxVYIM3dDipwL5fj8Uhk+zKSVgJC7oBJIa66SrWlAeoGbQS4BEUzN06XNpGvk2qZJs8tSQqYFSsVTZUmUnvEqQU3d3vFMHcknAxipctTJLUVQFwAT5w5dmUlN9WAN1iXI8JAbKinajMeEQwVG5mbKZSikEP5EEOOIoYms9uUZXdvu377MPEBdd2fDJ2gPulKUlCUkrX4UipL6NyiCWooUygQRkQxD6g4QZBMKpY5uoWu2d2olSZKUrlKXMR3glkMABNDKetDjVicRRzGbWtkwNOtDmJZKDMN1LOXZ+FW5xIAujznw1GotQKAGZi/CgIpR6u9SYSVeurUEFSnDHerrhjUB64GBZaShV1YZmcUJ11gqfJSsLUA4AHduaUdwcAlsKsGHWKuiE5QDy8k6i0dh6Dp1a2VTOWSpRViSScqk1pzjff0ZeBX/AHv/AGzGIt88KIYCgYkPU9cRpG7/AKK5N5JDt+eP+EqMa55rZ4t81bDiKzgDNneRWz2os3AU4uc29lWDA1huyZky4aJNcSsvgn6kT7csd1CS5LqIAAVjcUz3S7QJs4JuqfvQb2XfNgNI8d/5FBf3eRXpsB/tRPFXshe8fxnB6Euo8R+PdFZZwy1Dn74s068o9ILtST7OQ20J5VdCXvpJUccE66A4V54gGMyq3TpcuRKZKp84d7LYhgqY6ytTMoJclRpiM8rHtTMCRMSVkd7KUEB2BUAXoDvliFcEoOFYH2Z2akyVqF1M4khpi2UpwgDD2U4/ujnCpc5zoPr1CAAAuiJ0tgVElYIQe8uo3lKO8xSAojDEkV9rLGptN0pI/VqP94Y2G0dqlcuYXohCEkAZ3nZRwoLpDEvewpGDlTLyEHWUr/FMM0yCJboqBbLYipa5YUsTjuIJKGusUJLYved/SCbPLI36iYVIBBcgbqQ10VBLKHIAVibYEoCwWU92VXpEoqIJoe7QAWALwL+U5SUgXkFT+gCb1CQXAAw+iMjBbTvI2vp6v0psVmtGZx4b+AHTw3V/YySprwKQwAAZqBxSmWQzzhZ5G++sUOzu2EoTVJIUEppfZ0btC5fAZmgFccYftHtPZkknvQolyyTeJYZN+C0GHZZISrXtc4CY8FZzEXgbjMlL73DQQFabGpZYKdmAf6xDOzMxzaHWC2JImOoB0FrxAfgOMEoWCpwXF5FQXGKOkO0G6zsjSDXAuIEoU2KdMITfTdpVRKy1DQMlIDa3ucFWBKEzEKCQCUmoxwEFyEbo1UABwDbxgKz4y/2T7hGQSpgAwm7IYpwd5tqp/wCeLO4dwkAb5oAcLi9fLpFHZrPPlhSDJkTUd5NmJKlKf86tSgCO7IBZTRIdo2hJ3LNZhk4WoGv/AIoypktbBBWDHANAPQraS91PiwS2DZV1b5xX2WcEWiUC7myo9FfzgZFsmgf/AGlmf9o+/uoWzJmzJ4mzES0BMu4EoUpVHerpDaRf3iLH1KBcDYK62rah3KunvEfP9t7KWpUxakySQpaiDeRUEkjFWke57T2WJwS6rt18gcefKAf+lh+tP7iPlGNQ4hlTNSaCI39BNhlCpTDariLzb+CvFpfZSekgzZRTLfeN5FAaZK1i2X2asgTNPel0eAX0m9vNljStI9T/AOlh+tP7iPlC/wDSw/Wn9xHyhqhjMQxsPohx6wP1SNb2fQe6adYgRpE8b7egvHdndllBbWpJloILG+gVFWxMF2rs9L7kf1dZXOWoju76cAGfL2VKj1Kf2dSgOZitKIR8ofZ9m2cJZaypWoTdHCl3SNKVfEOp5XUWze827gCfHZaH2ZTc/Oyq7Lwjq3keW68ZldiraqibOtTZAoOPJUS2jshbXYyJoUpyoKUgOVEGib2ZA8hpG27TzJwmFFkkqKU+2UylXyQDQKIupDs5DuDljcbEsKf6vL/rCx3pS6xdSGKq3d1LbopTTExkG40mMrf+0eSaGAw8kS7wWY/o87NzpM6aJ8ooJSkJSq65UlTs4LhqFs6YtCdvuz82Z3SZUk3kld9N5ACfCEMm8wBSkM2TYRtpMmTLUlaVAlJBag+HxiK2SUTFFd8JJU5DAlgGatAXH4yUd7MxHLfi/wA/C+WIjcAz4LUU2x+Hg5I13mZXj57IWv8AUn9+X/qhR2RtYLiSQR9dH+qPY5XZ8KSFCYSD9RHyjldnD+s/gR8oua+M05MT1/dK/hMIDd7u77Lx0dkLYT+hUST9JBJJ+1UvD53Ya3JqqzLTxUUj3qj1s7AP0/4EfKGfkNva/gT8oHLY34G9/wB1DhcHPvu9di8i/wCj7X+oP70v/VG3/o5sa7MWnJukzCoB0kkd2Q9DrGl/I/1/4EfKGzNiOCL9CG8Cc+kVc7GPgOYIkHXh2laU6WEpklrzMEacR1K32gpM1IAJSxfwg5EfSGsCWaz92GSujvWX0+nwiRjDxWGcRgMPXM1WysWYusxuRpgdimT+kV+M4tZIdKunxioQrfUXyx6iCEbWlhL3tGoog9QGhdrgJldJ7HEiAmbe2fKnSU94kEJN4cCMGav4witEoBAUT+cIYkCrFsCEsA4cADE0MW21ZoFnv03WNaULA1wwJPMaRlbZ2nCUiWhHeEgLdLNRRYsPAMHcNhRojQQZix/Tr7rceKjcQKevHhJ9fdGbZmvLbwOoXhQlV4h6gkYh2xYVZ4y/9QKJaNO6V/iPDrRtRS7omCWbtQE3zhgSb7epOFM40XZ/YyrRJCiUpll0pAdRSAog44G8HxPi4VZGFfTp53cY3+oHkFzqeMp1KmRuscQejY8eCr7Bb1zZcmRWWmXZ5SCCreJlAAqCUqSUg0D8OJEDW+wkLGCiUtRGADABiSCeLa8Y2Nh2FJsgN0klWJXdUS2G7dYdAIdNIUaJu4jBIOX0QHw1hllZoaGuaDCwq4d7nlzHloPBY+z9m5k0i9ugMa1Vwo7J606Ro9jbKTZ7yki8ogVJGT+WJ8L4mJjtBCKB1EZDL4CBbXbVrB9kcMepx8otUrVa1jYcNlnToUMOZF3cTc/ZWK7QpThySA5CQ1BqXphqH9IWySbpYgDfSacVJOLCIuyKRemg4XQ/nF3I2WAsqJdNCA2Y1OKmYNGbSGEgrpUKgLcxQ95kDiAByz9aQHZsZf7J9wghFWfAAe6BbOokouh2FWajgM/4eFi4NuVXKXAgI8rADlgNYAXtmUfCtA4kgjoHr5iIttbImLZZmBKQALlSDWpbNwyf+YC2ns2fLYDuqjAmYa/ZUkAM1GPMwlXxVS+UQOMG/cDHamqGFpQC8yeFrd+qMVtWWzmfZwKmpq37IW78BEEras4pvXUAHB0KBIyLX6PjFEbDMLkmXUUa/wBMVKBHD1EBz9ozJZEsTaC89aJCQVNUE0SG8uiD/aL3xTp+8dxPdzoTrMCxsvfpwMd/NWjtPaaclQQhCFzFYICVDzN+kaiPPtnWZUu5NWo31zEhmL3aqKnyJKRTTyGz/KKNT5H5R18G2u1k1nST1W7lysW6kXRSFh4o0qgObtADGYhAyCsTx8Qb8coHt9nXPQLi+7S7kkHeA4aPV+EVqdmzEpYTEqUp1BRCg4cCrEEhqCoxByhbE4t+bJT04+r+CYw+GZlzPN+HqyNte1U0/PSSxfFsiPpcYBmW5RF4CUoagKb7/wAYhndnZ90rXNQkYgBEwk6MO9ck9ekU8xMxIWb1wAFxyc1pUtC9SvjadPlM1ujXuICfofhy/kov64Kzk7bQla0zSkAJvAgKcn6IqcodaduSe6dBBWWZJcFzjeODRmbKCuXMUoOolBBzDEhn5GvIRLZJDKcpBZKyx1CFEU5iLU/a2JblpuIJO/C5HhC3dQpc54m23GwP1WwFhvAKBSAa+FWeu/Ac9AST+clHgxp/G8V+xkTpyVjvlIulmD4EY8MYuJuy5qyEy1y0k0YhbcGuqDUGYL+kZ0/aWLccvKH11Aqr2Mp639dMKGz9oFS0hIVKID1Y5l/p8Y0GzremclwGUPEnQ8DmOPxcRnR2btBmGWqYhwm8KLDsRkVEEfgQFZ7JPs84KK/CTu1AIPsu2GHkNI0GJxVB+auZadTw8B66Us+hh8S0inZ+vWtwZUUf5TVfUlkggkNXLrjFjZtsy1pBcjUEFwcxGPtkt5SpiFqvg3LrKLggKSUtgoFROvkx6GJ5R9PNRdG/QQubhhTbULarejqK0NntZUoJWUJBfeuk/wCYRMuRvAd9LCSN1YQSHGIP5yhjHWKwrmMROUXYsVLBqApjv0VdL9Y0krYEtYegOYZBbRypCidLxOOkIYXF1XksNyOmF0a+DpNhzSIPR+pUc3aHdlphQpOS5ZcUx3XJp+BqZKmBQdJcaiKfaOyZkolinuyGTuqBpiFAUfEEADI86hOyFkA30K475w+3A/1CrRcW1BI8R2wJ7u0qH2ZTrNzNOU94PZJjv7EFtbtObRMmy0BpKZTkkEFSu9QK6BnYHF3i4s3adMpKZYQSsFKA4BSONSKV4ngYnsPYKYpjaJ+7+rlgCr5qokBnoEaG9GismxLPIdQSAo4rUXUcMCXbDAMHyjotYLTsknVSQYOqp9q2+aZC0qIW7YJbFQyBc0ijk7DmzGvBg773vCBnyEbqdaioEDA5kJFODJB9Q0DEBIcmmbsB116vHQp4gU5NNoBO+pXJq4Q14FV5IGwsOs9Kq7B2Wlu6t4/WqKaAU9daRpJUoS03RQD8Y/KKObtsD9GL3E0T84GmTZkzxqLaYDy+cZu5SqZeVo00qIy0x3K4tW2JaQwdR4fE5xVTFLmeIsPojDrrCy5IEPeLtYAsnVXOSIlgYRxGgc/jyh5S2PkDXqcB6xV27byU7ksXlPgPDzJ9oxnWxFOi3M8wFejh31XZWifXgtN2XlXVrcu6RhgK4PnF/MmgVJAAzJYDrHltht0++SJ9wnHeupHB88cBGnsW10JAvzu8UPaWt/IOwjin2rSeTAPau232dUY0AkdkqLbW11SwhKGUFAXilyXDAB0+HX5MYAs9rCpYUbycTdqGDq9lSkswS5cvUa0tLZ2hBLIMsgMyjNSC+dCk1Awej1YtAUy3CburXLly23mmhRUCXuviBmo4qNScGXcWVHco9/ZNu6x8VbNVZFOmyOmFWW7aQV7a34lNGwP6c1iD8vmWqqzMTjUqVVgdSRQkHinHW2NtlNWah9AoU4DP8ZYRUbQtypl5MogpDOXZ7xYdPlpjzeWqF0NHcTpvrIjsXVyNA52nTH6BRWrtGbpYBIUoi8Hxpeu9TjqTAMlYN1QcKu4PS8VmSVVFAy36RFOmd3MlXkhaBfvC6WLKCXAPXjXjE4mhRUAhUsXfDpvqWMcfA32uDR3qeCZSo8u0kyNdx5eUriOxxqV/w7mxHj660VO2gssFewTeVd9tKVUAerV9MInTtGaWN0soi6LhNCcVHAD/AJiSZJC5igpQlpMyYzsGSVKcnoaDEnhjrJW3bPLASlaSB9YAcXNcanCOeK9RxymoRBI12tH1T5pMbzhTmQD27/RZ+ybVtC00CEAgUmC64IBZnJzZiMQYWdtW0JLlUhxTEv7tR6RfJ7SyzMKytBZLJF8M5NSTkzaRXztqSlrUe8QXagUlWOOHKKVaLWgup1VtTqlzofShUu0O2E1Piul3qhN9ic/ECDxIyisO1VzRdDAKGaSksSr6xPsF+BH0hF6q3SkpulSb14m8VEKAOCSk4ZZPFPNnCZNmEGiUgJUKtvJB1FXPQQrPKkh1zBM9QPQmcopc5oAFhpxPWiWYEaypbcSnuwryuq8jDUlgr9kAcytD/wAN7o8LLs7mXeWU/mlUu3rxIWRhgSFchpECbOe6mqM0hSSm6LoriTvMwocxDL25ntcCNHb8RI8SlGOhpHS3zg+SJNumSVFUtvAlwa4IBNHDmnv1iSy9oZypwQpK0u95SZakhgk+GY7B3amuRge3WdQmTBeoEKAwxSLr0D1bXONHYNsywgJXMSlSaEE6YekSpzSX31InTTRFpJaGwDYbSbhATLRdP6QhiSGLs4Id7qDhm5+MRWaTMmkiSxr9Fkng4UwVz5QWra4qO/kHGpUoHyBYQXY9vSkUM1BDAK3kh+ID05cWhmo2jzQ58g8Cbd6hp1GglmvSB9lU2qw2qUkzClIAoo7pAZ2dlFq06xV2eYtSSHTdCQonApmJTLALvQBTni2OMae0dq5QWoXipIIYgyiCAB9Jbly+OgONYz20J8kqUtCikLTdUl0PUirJUQwAbP0jStkoNApVJabRIMWPgd0rR5Su4mrSIcLzETcePBDSLWqW5uuQJYU2iSsElg5LJDHXyg9faeY+6CxcAh3LJBOGbHLGK8WFQ3UqF4sAXoR+cHVwXhptDElASko+qwXRZBCcElQTgH9YzcwVHhwscsgi14m+vetWPyNg3vEdExZW1j2nMmquqUtKcSVBQqGAAvBia54AQTMmpSWvzTy7o/CHWHaYujvGTuhRcg3QrBzpx6GHr2nJekxH7w+cJPqHNFUEnpKcDZ/tmB0XC0C7So4bo8z5mB505Kd5Rbiak/ExT2rbpNEC6NTj8hFfVZckniax65tEnVeQfiANLq0n7cOEsdT8vnAaryzvKKjkHp5YR0uVkINlSmjYNDdEs6o5+qbJkNzicCFQh8MNTh/OGzp6UC8S3FX+UZe+A5wGqLWEp4TrQep5D5wLbdqIkip3tBVR65CKu17bWukoMM1HE8RwgGXZwmpLq1+T5xwcX7Xazm0rnjt913ML7Kc7nVbDhv8AZPtu0VzPEe7l5AYn8eUOsWxJ85JMqWyNSQm91OI5RLYZslJCl7ytHQR1dXowi2tPaJK23lpZxQyyKtkVYhqczHEa4V6mbEP+sLutpikAyk0Aeu0oOydmVpO9eIDFkzEpdVXBZWGHlBytlubolqc4MtX+qIpO25SXdUxRUwJKpeAcsll7rk84PR2vlpwQonV5fl48HrQjCGcuHL8ocCOJBHlCxqGqLtn11yqjaOzVyikFB3g4aY7j7Kyw4/KGbP2ahSVGb349oNMLBDCqj3wArTyGJia39o5a1VSS+JJlkk5Bwqg4CB7VahMmmQLwQkrfDfVKvVXVwN1V0B25uYH9D36TIiZkyDw6u/ouSsga5BFZ1tokHp3v1KrmqQpbSlLW5WwvLJokhKTUm9eF4hzkNYWXY2ooKdSVBgRcSyJikFwDeJCXZ6gvgzlzVl5ayWAMnB6BKpAUacHpxOsJNsxDLr4UBi4CWQyix9ogEH6pGrjeoZc1jABqLbwY8eC5lblCQASd97WnwVTtElFw0ASZiOR7xQduhbiItJI72YZoTTcQULdKlMGF18XE0V4PWJZ1mC1lTm8JgUEhgHug14XiVZV6wZs3akqQtSpjrWPCXSwDJFLygW3Q1IZd7SY1r8NGkjx+60b7Oc+o3EgybGOxLauy9oIN1DE3jevpd1A6HAKIPFukTHYqmY2citVd8XZ60v43YktvaWYlUuYZhTKmMi6lKN1S2Mt1KfF7pyJUgBjRUds2gtVVLmEDJpXWl1q+6FYyt0mZOgm6cDiXXMR0uUkrYhW5TZ0kAAknus+Kkkq53nONIitWz53dldwtkUm6CRr+cKmelGgaxdrZpllSlvKV4QUoCrtE3rwZy5dzRiltSRau2aSgI9kJCQkXCwDNW8701ixFBvNc7Kf+I/SfG6IFZ/Oa3MP+R/X6LPW+SpMxUyZeulSAACk0CnUSAXcpSE5eI8I09l2NJVJWnu2WJblYDG8l1G+oVIcYHJ4zlrtQnKpuhKSwObg1BBbxFA+0I0Fm2ylAmb1SUAIGaipTXmDgeHzdjDOAILDnaB2RY/wscdIeA0k9u4+yr8R3lK3wkPUOEYjRifMwkiU4Qmm/M9osCKJDnIO4hkgDuwa7x4CiQwOBzJhbUndTkyXb9qvxjgOrN5RrgLCN9YXUbTOUtnWez+Ckn2OYogoJ+iSHN4gC8kAKF4qWUs9HbWKuySitZRfcLWCFJULxCwoKKm3QQpaSCRUoL6m0mTWnrlzFEIXMlmXQkFUuYla5aq7pV3SLquCnOAJu3VpvBSVulMsByzgCY8xS2P1VU+iI9OMpwLS1oJtG9yfuknWNzprEiwVTsvsjakzQZ2/LDuAsOaFtM4uZ9gALCyyz/wCKV8ZgiaT2tRdF5Jdq1SKjUEuORiJXalExQQh7xIA8JxxPiqweOJygc64A20hbFlRrZMwL6yUCuwLq1ml/2cp/8SBp2yl3w0shIFQ6Q5vJqBfoLoNPrReTJt0gKmLN4XklPckKFN5NHIr0ga02ojOaRylfKLVKTqZ9yD66UKeIY9tnmD1qus8pSVpvJukLBQKEEJIVU3qEEqpoAzMYimLG6QHIIvJGgTMq+hHq8T2u3pAuzBeCqiiXDMa1unF3FGiMzL++ksCCVVShilaLwpQApJAGiiOEGlUNRwpuF7t/6kd6FakGNNRpsYPiD3LP7d2v3YBCi6BduAnec3t5g48VPMvlbpmyUlQWZgIUpglYAZ6eKvDkBGXtNjQhKLwSFsAo/XYJULuCWAbE4RpLRLUVUYgJRpmlJPNyX6x26wYD7oPWuXQLyPeI6jCuJct+UEoRkIdLlE0AeDpFlCcd46DAcz8o65cvPtaSmyJGQqcz8zlEzAcfuj5wNbtrJl7pqckJ/HviltNomTqE3U5pBp9pXwjm4v2jSw9iZPD9eC6eF9n1K1wIHE/TirC3beALI31DP2R+OEVipSlm9MLnTIchlBNnsAGTdM+CcYORZQKmnWvUjDkPPKPJYv2lUxFiYHD1qvSYfCUsP7ok8d/sgpFlKqJFMzl1OsGy7OlJoLytdBq2CRxiUOcKJyYfdGDcffDky3FKJ1xfk/iPE+uEcxzkwXevWqz9q2P3hBQSFpmS5iSnEFCJYVyDp8TbpTzjVntAtrv9XVWn6Uk/4cBbPfu2DCpc9aPmrkIIGYSOaj8T/lEdmr7WrUajqQAIaSL62PWuW3CU6jQ47gLJ7Ssy1zAcFJIu+NZSXJCibrBmxoKRoUdqxQdzOL0G/NJP9xU0PkYiUCnvCFPeFG8W4pbu3hrgOESrRdXLSkZjCgACJow9kMfSOg/H1WAS0TBO+zGu48THYl24am70NyRw6FnO5aY5lrAKlKKlpKQ/dqEsAkAkJvEB2cqJbCD0VtS2QzTJ95WDuJ11tc/xiV2jUEyrxOBcmrMK0GnmfdFfLmiZNU5USVTloSi+hKXM28qYpgahmfFwC0YcpUxtNrjrfq+6cptbRzNbp67kdOQy0OaqLsAlnJC6BIqSUNSleFYrYglEzN6JALj9EBljo2UFmWbyVODduuHY74UkXXZ64mjQQaVB3qsRxBF0Pkx+PJNuI5Pk3VN4dPU5x7Ztur8nnzhvV4BArlgFkpukhINSXIABLkUFHYUAbQRXW/ZiZl5KnKShQUQSCAogFQYhmVJQoB64ZvFvOl3RqcOegHD/AJPAVat0gkVLHjvKHlU+cUw9epyrqoPOMDtLh4QDPWrVmNyNpnS/kUNLnoXZyiatt1SSQWVuIlMpLVChQ0wMU9s7RzVyRLWADMTLClIIoFMJygQcWJusNMMl2hPAAWlSb6nlLUzEib3RvXruCFFe4WH5wkGjGktNmCFLuqNHKQXYFODHKo6GHnUQ58k7DyCewVEPacwMkkeetlqrVOTeQlDEOzA+ykyXFH0bz0iS3ywtYmBARdSQlKA+O6pe+wJAcJFA71oRAKJyQ8wH84sKwSAa3ClNEhwCpSq5rU2IEW5kG8UMxe4Kg0BNaHUqOR4YRYYh9BhLACAG3OsmPpK5lTDsrPaX6y7sCHNkCU3ryC5CQAd5rqF3sA6SJYD0y0gmRaQCCUhQTcWQRQlUtCy/UwHOLswYXVAD9lU5CetxCR0gz+r7yapaZWhdk3leLkgAckiNcY8uaajPykeFx/kqYZoaQx+4P3/xTp4ZIS1QkBuJxHmWiVZZYAZgpKcAaOBi2kRhV5Y4qfVmr8IfLYrTU4vhwJ1jz5JJkrrQAI4BRTpCZqe7WhKgoqJJG81w0fRw/OKyzbNSgpSFFlhQVfO6xXMlV4AEE8otJKt9PX7qojRZbswBRCnReoXZ0pUK5G8FKbUmOvgsRVDXEmWtAt1AkeSRxTWjmi2b6mPqoJ9iSXS6VKJL3WNAtREwOwLqCjjgFOzvFojadnEtCUuFgoqUIADKD7wYtiIrLNIJKlGpKJYTyXLllfXfnKHE8hEsyeEqTffu3ILCoKgKij+wPwYbxOLMOp8QemLR5zdK0MK0uD+BHbv5RZWtgTfSpIIcFNCAoVUhgoYtV6MYr58whSQd17zFK3dlBIASsUZ8E5Ocoil22QQFFS0rON28MMBQMRm2rHEBof6yh6TltWhS+ONbkNf6jhQHUq7ZIJ2BGp9fVc8+zMWXCrQdAIG5B09fohBLTNSl85eAUDdC0JBJLCvdKYBmq5dhBk4C5MdF5S0OkuRdK2Xh7VaMeEQbLSlwlP0EEBjlLQDXUhKf3YsEEkNmkJKTySlx8R11hHEYhzXkk2BB00BzA29aLqUaDQ0CLkXub6EGVUW7Y6DaJc1Mp1JnyyRfmYCYCpVyoWSakNXAECkC7S2rMkFKAT4ACKCqHQXpi6H6tlGhVNMx7xdblT6vVXV3V5xQbc2EtakKCkMUP4q1Ws1pQ1jbB1BiS9rxIBm/h9VliqfIBrm2MQtpNtqUDeISnQZ8OMVtq2ktdEbiNfaPLSBbPIUTeUbytTgOA/lFhJswGpJ4OTyGQhLGe2X1ObSsPH7LXD+zadLnVOcfAevQQtnsVePr1OUHyLPo3Nt0ch7X4wiZFn1ZtMup9r3c4nSh64DXP7I+frHn3Pk3XRLlCKFg5V6/JI/FYcmVUXqnIDDoMzx9IlTgyaDM4196j6coUFnCak4nP7RyHD3xQuVCUikjFVeGI6/SPpzhlsUQhajiEkgZ0FL2nL3RJhg6lcvujLn7oitUt0KCquGYYAGhNcVN098Gnd7QePYqO0KWzo3WwS5bU7xwcUHH/mJMcKAZt7tTxr1hsuSwY4AlgcSHLFWlPZ89IdjXAe/loOPCL4gzVfvc+es7oU/cHUhNoLYAJHtV+0LpqTvHeFMW5RMuzArChUjMgcQ5UzgcHywMPKxgGAHUD4k9eZhip2Sf58ycvw0HlXZA0W17Z8goKdyT0eCre0Mi+kS/ppUHLDeN1KcSAkAq4DXWIbJs+YpAuq3ppBCQQPECSLxw3FKDhidakQdPlhwouVBgG9oqIccAAHHWHLUlt4g/ZcAc3rHTp4o0KVIDrNx8Rt0bdixNLOXzv0dGqdLULoVqB5ZAcX86aQ87tTjnw4D8VgfvWrwoMG6a/jWGd4TU9B/m+XnHLMSnQnLXmrTAki6MascdeXCotnQlQTfvXWReuteDISS16j94K9c3h0xiC9RUNqfkPfyMcuUklSU3ii8agG8b5JokZ1dtIewxc1uZsTmbA7+3WEvWAJh0xB+ihXZkkb286QGyZYSCG+0pX2eJgRHZ6Qk3rpJejrURTMgljUN0gsHvGNUuTMNcAq8SGZ332FRjDyu8aUeg4fyA90a4uu5zuY61/wDI27oWmEa6m07fx/KZLQaqqHDAVrcIlv8AusKfW1LrLYJcZJCBzAuqPUJ/iMLMYEMCR4WSHUQsFBLAOSyiecQql3aOSXqXpkWAbJRVVziMGjZ9QVqWY9XaCD/7FZU6ZZUDe3sP8BPsN0F1ksFkMlr1092d0GlDfIycnUx1lSBebBKWHWg6s/rDTJASCSb5OGVwhwX1ejQ9I3P2leiae8mM8TULmtba8HwA+mi0o0wC431I8Z+pXWbxE6JUfPd/zQ+WplDko9WLQxHhX9ke8v6Q6RMqSMQg+pAPoTCZ3KaO66zDeT1+6qOSEipvBV5LM126ywXzfe9TD5cwlSalq5/VMRlALAuASASMQCWLdI1ouIfFr2v02WVVuZpna/dK6WSFuGumaWxdgohOTXWUlq+w2EIwvD6pvnoap/dlA/8AkjpssAKSHYOA+LDB+kdORVRIJvgcQDMCUkEhIuhioh9Gcx0G1Q+s5x28QHZj5eKTNMsptA3/AEyjzTF2W6Lp3iGckPeutVi7u2ESzZQvkEJKTi9PFugpADEhM1RagZ4ed4A6jPMih9RDZ0t0CtWKXHDw5aEeUJ4fEup1GuJkT5iExWoh7Mo1iO66Qy0teF+8/wCbqLtGUbz1wmtTMF3eGd4CoFNN3yUJkynQXel3hC94xKWUzggs4CQVNeUAwqtnLOSG0h6JCGoTfJUSGpQJZjmSEk9IarOzi5/JY8YdHboVhRbkOn5r9rfuE2anBQo9eRGPr6NDhJv7wKQ+IJZjm3DMc4SSrI505KyPw8oYqVWOZouhCMloJOg1I9yfmw5wWC1Eip8zxUdPQQICXdyOOZ5PhzPkYIlTQaJ66PqdT+KQqslMFAMVF9A1OQHtHiR0iV3qryf7xHwPWB3Awqo04nUDQfgxxAxUx4ZDnkr3RUtQhEXnzYerfVGAHGEM0YJoOrD/AFH8UiEgnFwPU880+/lHO9AzDyHTM8POJl9fqhClM0CgBJPJz1yHpCGa1cTrpy48fTWJwKCpPIqP48oZ3wFSa+g5cePlBgaowprxOOGjfe+XnpDSoq5a8sh88B6QObQ/LLU/Iep4YwirQTQUb0GX8hE0RhTrWBQMOGXM/hzEarSAGDl/U8vhlEBPr5k8dT+KQ4IIyr7uA+cHXRSy5Ssya+gGg+cRlbVzyGmhPE+nuQnM9B/mOvDziNnf1OfIcT84sG8VcDcp15w5wBw1Iyrlr5QoZR9rUkqBb+HHrEKyVEcaBIy0ETpwIHMnU59MhFiMoRhcVYMKmiRoMq8s4ZMV5DPU5nhh6CFTQPmoMP2dereQ4w1IxJwHqch8TwEAWMqQFyt0NmangMh8evCOlUSVa0H+Y/Dzhlwk6qUfU5/GEnLcsPCKDkPw/WNQJRjZOlFy5wTXr7PrXpESJd4hOpb5+kS3GSB9LeP+X0r1jpQa8rQMOav5P5xYOtAQ6Uy0TXJOXwGHpEs5LXUn2QB1NT0cmGylOoBhU6ZZ+kSTKlzmTAcQCjumEbg4qUfJh8D5x0vBfIDoTX7ohZmCR9UH96vuIiSUWdtUp9CfeYyJQ29cVHIO8nmfuqiNS6PpXyqImlTSVipIrmfoqiBQoeUGSrDVFTpe8rmYYUOlPJv3SR8Ie7l9Qk9VAE++Fl4Hgo+oBHq/nAD3DRU2EqJPhI0V94fNJjpWY1D9UV9xMOlFlNqkjqK/CFWkhiElwQcDlBzIzsoEqF5zhgeR+RY9IcoEHQg+ohLRLZxk/ocPSFVVIOJ8J5jD+FvWNSZhG2vFNngM48Jry1HQxIlaVAFSmOdCXbPqPjDEh0qTzI5gbw6ivSB5U0MHbrEibKQrEitfJ6nmchwx5RwU+FAM8uSWxP4MRXG8X7vzI93npHOVVemD/ADPlC0KsIhM8igqTriW1OnoIXviKkhx5Dl8/dAxmZB69SrnrywEOKmxYnhgOep9OcSChlUhnnN20FCejUHH/mGqmlVKBvIDi3/JhomE1wGuPQamE704AchiSfiYkIwpGAHvOvyHD3xwTr0GnP5RGVNz93LU8fLWGgPiaYak8B88uMSFMqlUt8+Z+A1P45t73IDkMSfmYQjD0AhQoDnr8B884kBSFxVxrm3uHzzhoAZ2pk+f8h69DDgArKnvOnLXyziMkk6ksB8BwghEJak8TV+WJMNWegHnxJ4xy1NuipzOv8h/OOlobeOWHE/Ie/lGgEIpyU3RxPokt6n3dY5AfHAY8XwHWvrDCtzSpPvhZhyBoM9TmYEE6qdCVaya4k/GOXOu7oamJYFzn0y5AQ2WphezqE/E9MOp0iJKCSAMTT+fxi7W7lSxU4nG6STjQUGHtH4ecRy5TkA548AMT5Q+YoZYCieQ/Dx0qgJzUbo5DxHzp0gk2Q0CaZl5T/gCFX4UjXePXD+EDzhAhywzYfP0h00Oom8kaY0GQw0iC5RS2UVJ0Hqqg9H8o6YlkkZmnnHAMihDlT00TQepPkYSVVSX1D8hU+gjMtJup0qSZ4y2Ap5UENlqZBOqj6AfOIkzCTji8SJTuJ4lR9bv+X1glikaBOlJYp1c/dVDESnFaR0kb46/dVEa1QQyd0d0UFbqT9UelPhDUrBvgaA+RIJ9REazuI5FP7pMdZxvtqkjqzj1EDIIlViy4z2IJGBB6Z+kJNlsSk60hjvQ5xJNLhKtRXmmh60frFwINlbdNml5Y1Tunph6H0MOSH3X8Qp+0PCeuHWETUKT9JLjmmvueA5c4kBiykmnFonQpGymTMU4pUVBZxTD1iO1WQ3nSksqtBg+I6GJbXNqC5AUHDEsNR0MLItS0hgumNQD6mDc3CF9Qpoln4I/YEdHRgofeC6zYn9n5RD8oWOiKDUqWfgn9mGyfa/ZMdHREPypkSK9n9n5x0dEOiJ1SS/F9lUMjo6IiNVInwo/ZhsnxfZV7o6OiDUqmyhTjCzvCj9n4mOjo2b7ysUtk8Y5K90cvCOjoDveCI1STPAjkfvGEs3j+yv7pjo6Ln3UNu9cvAQ84I5H76o6OjM6d6hSSfF0X9wxCIWOi7dSiNVOnwI5H7yo6X4hyV9xULHRT8qGx7UOjGCPZT9r7yo6Oi7tUeC6V4k9fuqgdOUdHQW7qbqZfgTzV94wsn9Inr7jHR0V/Kq/lPaohgOcPmeBPNfvjo6L7qx2S2f9JL5/AxUx0dA3RGvrpRU79DL5r+ECx0dAai39fN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224" name="AutoShape 8" descr="data:image/jpeg;base64,/9j/4AAQSkZJRgABAQAAAQABAAD/2wCEAAkGBhQSERUUExMWFRUWGBoXGBgYFxgYGhoaFR0cHBgZGBgcHCYeFxwjGRgdHy8gIycpLCwsGB4xNTAqNSYrLCkBCQoKDgwOGg8PGiwkHyQwLSw0LzYtLCwsLCwvLC4sLCwsLS0tLCwsKiwsLCwsLCwsLCwsLC8sLCwsLCwsLCwsLP/AABEIALEBHAMBIgACEQEDEQH/xAAcAAABBQEBAQAAAAAAAAAAAAAEAQIDBQYABwj/xABNEAABAgMFBQUEBQgJAwMFAAABAhEAAyEEEjFBUQUiYXGBBhMykaFCscHRUmKCsvAVIzNTcpKi4QcUk6OzwtLU8RZzg2PD0yQ0Q0Ti/8QAGgEAAgMBAQAAAAAAAAAAAAAAAQQAAgMFBv/EADwRAAEDAgQBCQYFAwQDAAAAAAEAAhEDIQQSMUFREyJhcYGRobHwBTJSksHhFELR0vEjM7IVNHKiBsLi/9oADAMBAAIRAxEAPwDYds5RMhbZXSeT/wA4qezqHmz+Uv8AzxpO0ksGTOf9Wo+VRFb2Gud/PvNRMuh434GGdlqA9fkjjW56EdXmFbWK0Ll1Dtnp5wenbajRQYcGg60zUXGcBOBEVP5tBvKWlsgSI6Wdj7uC4gY9nNY6yf2jtoNmWCN5QA/iFY822endl/8AaV/iGNJ2g7T2e4sGaL1KAKIxBoQGMZmxOES6FxKIZi794SzM7tVoQrhoIhdbCFxacw3XoXZ2z3LNKViTLQcPqhgIOFvzMZrZ3b0yZMmULKrclpQtUyYiS5QlIdAUDfBro1Nadae0xXUS5aeF4rPmmhjdtdh95KvwtQe4tNZrVeWIH27/APbz/wBhUUOxNsLXaEpKksxLMXoOIEX+2EXrPOAckpVwyhSu9rnS1PYam9jIfqhlikdZfF0PvEPUKDkIZZfF0PvEMjRJn3ksy1kEsKBKVEkgAX3KRmSWByyMcNprHsjzP+mBbWaTP2JA80TRGZ7ebenWbujJXcvGbe3JSnumUE+NCma8cGxjGU1lC2P5XXonzP8ApiGTtK4d26RdQKlqoSxyNI8nHb+2/rf7qz//AAxIO3ds/Xf3dnp/cxJRygL1r8uq+p+9/wDzE9l2yCWUznQj3luNOWLtHja/6QLXlO/urP8A/DHoOzLWuZIs61m8pRBJZKXN5QdkgAUGQETMVMoWztE8ISVF2FaAk9AKmAf+oJP0vd84I2h+iP2feI+c7dKvWiYNZqh5qMAl5flaQLTpP1Cxc5jGZnAm8ax9Cvf7XtuWpBSmZdJarA0cOMcw44PGeVtG0O92y0JY98t2y/8A16EjL3x46uwqClJCSopLFkk8jhgcRDRZFV3TTGmDa6YHyg8nUP5x8p/cs/xdMfkPzf8AyvY/ylaHe7ZXZn7+Z5P/AFfCHflS06WX+3mf7ePFijhHBHCJyNX4h8p/cp+Np/AfmH7V7T+VLT9Gy/28z/bwn5UtP0bL/bzP9vHi5TwhUy3yicjV+IfKf3KfjafwH5h+1e0flS06WX+3mf7eE/Klp+jZf7eZ/t48YVLaG3YnI1fiHyn9yn42n8B+YftXtP5UtP0bL/bzP9vC/lS06WX+3mf7ePGESXhFS2MTkavxD5T+5T8bT+A/MP2r2YbStGN2yucfz8z/AG8Pk7Qn3heFmSkneKZyyWzIHcBz1HMR4rd4Ql2JyNX4h8p/cp+Np/AfmH7V9FyNuywhIUu8oJAJYByBUs9HNWiaVt2UpQSDUu3QPlhQR84KlEM4Z8KfjWPQf6MCyD/3v/aMVeKrIJcDcDQ7mPiKvTqU6hLcpBgnXgJ4BeupWDCxULtCzdCCASTiHwSo9KgQOnac0FQJFC3hGgg1qzaLcztJj6pijhX1hLYRW0JN5C3q6SGZ8eEeYS7TemHu1z75FUypt1wnVCEkkB8CSz41j1eagOR+MYoeyMv/AOotQ/7f3psZUxLoW9V0U54LPWSXaFJ/N2ZZA+rM+JeLCzbOtxN1UhCEs7rVLUOQZS1P0Aoa4RvVpYMOsMRIvQyKTdykTXfoAsLbey89MpUzvQi624lSmxAowAGODRnJFiUtKSqYWUgqYBqhV1t4qcZ4R6ttxH5haRoPeI87sUvdlj/01f4hjF4ANkxSc5w5y1PZ3sFZlWeTMmX1rXLRMU62DrAUzJYMHYZtiSaxcy+z1nSSBIQRorfA4sokdYh2HbAmTJQFC8JcsM9aIBw5QVa9pplByXUaACtWJA9PdFy5jG5nEJV9UnoU6pSEJCUJShjgkADUsw4kwDbvBN/ZV8Y6RbQtiHrg+L5huD4vEig5UNXhdz2PMsMhN4dxLZKBIoOURyBv9D7xBExNOUQSvH0+UOt0SRF0NbwAFV3iJYZskJmC8DmN7p5RiP6URSTzn++RG52kQFKfNAA44u2rfKM72w7Mz7X3fcAG4ZoUSpIa+ZTUJD0SYxOqaabLzVEoJarA+Z4PpwEMWi90pdGWhwqI1h/o2t30E5e2nr7cSS/6ObYC/dJfPfR/qjOHLWWrIf1G7VRDfjGPU9hn/wCms3Meq1NGXX/RtbjjLSftp9N+kbLZthXJRZpcwMtK0AgEHFZOIpgYuFQrU7Q/RH7PvEfOluW1omHSao+SjH0ZtL9Erp7xHznbiO+nP9JbUJreP1g3ryi7f7x6vqk8R/ZHX9EbZraq+tYkv3hCwC9EpJdiAAU5OzBukOkziElJSlQvlRvAGpDfDLMQbLUZSEo7tfhL0ehIJKj4eHBuRiJcwkEM1MKAUizIO3oJKpI3VVaFk0YAO7AAB2aC5mxpyUlapZuipIYgA5ljQViKbKq8Xy5UqTZESe87ubPSJy1XVKSpBKu7lqKappWiTV3476aLJozTKzu0Nmql93eH6RCZiW+irDLGLva3ZI2aSFqW6r1xSbpTvFIVuE+MAFiRm+kSW60pNnsyAULKRMQo3QVAJWFJKFEApcKz0iz2nZZJshmpvrPdp7szZqlKSe8CFoCUkBkp3sDVRyECdFbKLxwWRVsotevyqB2E2WVfuu5PARHa7GUBN4EXkhSXzSrAjgWjS7Js4VZ5q0S5KChN1a13pilkj2QTdlOHFAatDNpomrskoq7sy0JSklKkKWxJMsKHiQw3W84tKrltKqJmxpkuTLnKG5NBKSHIDFmUWYEnLhAKrJS8SGNBWvURrQqevukSrRJQO6Enu0rWu+JaCpSlJTLUmovGtcda0NhtPdhTAG8c+AIcU+tFZMWVoaDdCrKW8DlqsMKEPzcip4aCHpk4ESsSAHAahIzwJcAnhBi7UlVwIllAfI1JoAR60NN4wPbdora4UihCgCCSDlnWhZiPWLB7jtCnJMyzJPkq2dJUlVyYbpTQ3nN3yc+Qjf8A9HMoJSoAv+dBdiMZRLMQDGAM0qmFR8SlEnKqjXMNjqI9E7Akm++PfNi//wCI531fejCvo3rb5hN4S73Hod5Fazaat1O7eYnJJ9lVa0iHZ0lJSSqQFF8WlHIfWh+1wyQ6rtTWld1VKgwzZk5N0/n7u9hel6DVMeQ/8iJD+b0ceB4L0/s//ag9JWlxKuXxipDyZ8+YkK35csUBa8601OGJTyfjFnZ1VPX3wloCqhKQqqTdOCrrlIPB6x3qgOWxhIPbILUlmt003VKQFIWpkqTo+JByu58OMWc+0iWN4HB92sCyitASi77NMPtB8OP4EU0y2zJyCom4grUggOpRTKWUKDCgN52VV6Uicq+m2JJKVbSARA2sqYbpACTTN9U8iRlw4xmf6vdUn9hX+IYv5Vgly63QpRTeC6OklQYF/a8QfgKDOksdpCroON1X3zEol5bz3SVoxgZIBlWGyJIKUl6AAtqWDZ4AqNNTzh5KpizvEZNRxga6EVJNcB0llbHM2SlMssAE3txJqUhTVWPpA+UQ2Ds+pUolK2Kmc3E7qSASC8wYgjpCL8E42Ghv1qv4VkSXx2I7Z8kqWFBu7SGS2bvXqK9R0siKnmYfZLEJUuWhLEDEtiakn19YSb7XP4w9TphghMABoACHmoZREV1qn93eUzkJLBwHLhg5wi2txDgg5VjK9rJIUUO4USAkAO5qBTLxVZ300YfULKRc26Uyt5TnkATvYdRO3WiZXadCpRE2W5JuhLULv4nok6ipYjWEmdg7MslaZk8BVRcnqKa/RcmnXlSKmVsCalcu/eQZhZJF41UQneJrgS6sSQ9ARG42F2f7iUEFblyeAfT30AqTSF8LVqvMPFuP2TGIp0w55YYvAGsjjIPHbVZJXYezgsZ0+n/rmGp7FWc4LtZ+3Nzw9njGg2Vs6SUKvWeXNWZ1pcqQklkTlCpIJOIpBUvZqUlJKFBywLhRdIvYFL+wK8BDbHyJI9eCSbncAVlj2Js4xmWpL4Xpi0+pSIuNg9mLPJJUm9MVQgzJhmXWwuglk1q4D8cIsUWKWUpvygsMCEzCFAUABa6zsweIrFZ5f9aHdy0ykqs6VMlKU1Kji2Jgl0OAhQlyK2l+jV094j5y2jLJmzixYTFOcg6iz6R9J7VszSlF9PeI+bbetp00ZGYp6B6KOBZx0izD/WMcPqqYgf0RPH6I5Cl3XMwkXUlmbxhmHBh10xiJMxjjEarUl6LJGTv7zA659cTDDdFzXaqxVhAMxVYIM3dDipwL5fj8Uhk+zKSVgJC7oBJIa66SrWlAeoGbQS4BEUzN06XNpGvk2qZJs8tSQqYFSsVTZUmUnvEqQU3d3vFMHcknAxipctTJLUVQFwAT5w5dmUlN9WAN1iXI8JAbKinajMeEQwVG5mbKZSikEP5EEOOIoYms9uUZXdvu377MPEBdd2fDJ2gPulKUlCUkrX4UipL6NyiCWooUygQRkQxD6g4QZBMKpY5uoWu2d2olSZKUrlKXMR3glkMABNDKetDjVicRRzGbWtkwNOtDmJZKDMN1LOXZ+FW5xIAujznw1GotQKAGZi/CgIpR6u9SYSVeurUEFSnDHerrhjUB64GBZaShV1YZmcUJ11gqfJSsLUA4AHduaUdwcAlsKsGHWKuiE5QDy8k6i0dh6Dp1a2VTOWSpRViSScqk1pzjff0ZeBX/AHv/AGzGIt88KIYCgYkPU9cRpG7/AKK5N5JDt+eP+EqMa55rZ4t81bDiKzgDNneRWz2os3AU4uc29lWDA1huyZky4aJNcSsvgn6kT7csd1CS5LqIAAVjcUz3S7QJs4JuqfvQb2XfNgNI8d/5FBf3eRXpsB/tRPFXshe8fxnB6Euo8R+PdFZZwy1Dn74s068o9ILtST7OQ20J5VdCXvpJUccE66A4V54gGMyq3TpcuRKZKp84d7LYhgqY6ytTMoJclRpiM8rHtTMCRMSVkd7KUEB2BUAXoDvliFcEoOFYH2Z2akyVqF1M4khpi2UpwgDD2U4/ujnCpc5zoPr1CAAAuiJ0tgVElYIQe8uo3lKO8xSAojDEkV9rLGptN0pI/VqP94Y2G0dqlcuYXohCEkAZ3nZRwoLpDEvewpGDlTLyEHWUr/FMM0yCJboqBbLYipa5YUsTjuIJKGusUJLYved/SCbPLI36iYVIBBcgbqQ10VBLKHIAVibYEoCwWU92VXpEoqIJoe7QAWALwL+U5SUgXkFT+gCb1CQXAAw+iMjBbTvI2vp6v0psVmtGZx4b+AHTw3V/YySprwKQwAAZqBxSmWQzzhZ5G++sUOzu2EoTVJIUEppfZ0btC5fAZmgFccYftHtPZkknvQolyyTeJYZN+C0GHZZISrXtc4CY8FZzEXgbjMlL73DQQFabGpZYKdmAf6xDOzMxzaHWC2JImOoB0FrxAfgOMEoWCpwXF5FQXGKOkO0G6zsjSDXAuIEoU2KdMITfTdpVRKy1DQMlIDa3ucFWBKEzEKCQCUmoxwEFyEbo1UABwDbxgKz4y/2T7hGQSpgAwm7IYpwd5tqp/wCeLO4dwkAb5oAcLi9fLpFHZrPPlhSDJkTUd5NmJKlKf86tSgCO7IBZTRIdo2hJ3LNZhk4WoGv/AIoypktbBBWDHANAPQraS91PiwS2DZV1b5xX2WcEWiUC7myo9FfzgZFsmgf/AGlmf9o+/uoWzJmzJ4mzES0BMu4EoUpVHerpDaRf3iLH1KBcDYK62rah3KunvEfP9t7KWpUxakySQpaiDeRUEkjFWke57T2WJwS6rt18gcefKAf+lh+tP7iPlGNQ4hlTNSaCI39BNhlCpTDariLzb+CvFpfZSekgzZRTLfeN5FAaZK1i2X2asgTNPel0eAX0m9vNljStI9T/AOlh+tP7iPlC/wDSw/Wn9xHyhqhjMQxsPohx6wP1SNb2fQe6adYgRpE8b7egvHdndllBbWpJloILG+gVFWxMF2rs9L7kf1dZXOWoju76cAGfL2VKj1Kf2dSgOZitKIR8ofZ9m2cJZaypWoTdHCl3SNKVfEOp5XUWze827gCfHZaH2ZTc/Oyq7Lwjq3keW68ZldiraqibOtTZAoOPJUS2jshbXYyJoUpyoKUgOVEGib2ZA8hpG27TzJwmFFkkqKU+2UylXyQDQKIupDs5DuDljcbEsKf6vL/rCx3pS6xdSGKq3d1LbopTTExkG40mMrf+0eSaGAw8kS7wWY/o87NzpM6aJ8ooJSkJSq65UlTs4LhqFs6YtCdvuz82Z3SZUk3kld9N5ACfCEMm8wBSkM2TYRtpMmTLUlaVAlJBag+HxiK2SUTFFd8JJU5DAlgGatAXH4yUd7MxHLfi/wA/C+WIjcAz4LUU2x+Hg5I13mZXj57IWv8AUn9+X/qhR2RtYLiSQR9dH+qPY5XZ8KSFCYSD9RHyjldnD+s/gR8oua+M05MT1/dK/hMIDd7u77Lx0dkLYT+hUST9JBJJ+1UvD53Ya3JqqzLTxUUj3qj1s7AP0/4EfKGfkNva/gT8oHLY34G9/wB1DhcHPvu9di8i/wCj7X+oP70v/VG3/o5sa7MWnJukzCoB0kkd2Q9DrGl/I/1/4EfKGzNiOCL9CG8Cc+kVc7GPgOYIkHXh2laU6WEpklrzMEacR1K32gpM1IAJSxfwg5EfSGsCWaz92GSujvWX0+nwiRjDxWGcRgMPXM1WysWYusxuRpgdimT+kV+M4tZIdKunxioQrfUXyx6iCEbWlhL3tGoog9QGhdrgJldJ7HEiAmbe2fKnSU94kEJN4cCMGav4witEoBAUT+cIYkCrFsCEsA4cADE0MW21ZoFnv03WNaULA1wwJPMaRlbZ2nCUiWhHeEgLdLNRRYsPAMHcNhRojQQZix/Tr7rceKjcQKevHhJ9fdGbZmvLbwOoXhQlV4h6gkYh2xYVZ4y/9QKJaNO6V/iPDrRtRS7omCWbtQE3zhgSb7epOFM40XZ/YyrRJCiUpll0pAdRSAog44G8HxPi4VZGFfTp53cY3+oHkFzqeMp1KmRuscQejY8eCr7Bb1zZcmRWWmXZ5SCCreJlAAqCUqSUg0D8OJEDW+wkLGCiUtRGADABiSCeLa8Y2Nh2FJsgN0klWJXdUS2G7dYdAIdNIUaJu4jBIOX0QHw1hllZoaGuaDCwq4d7nlzHloPBY+z9m5k0i9ugMa1Vwo7J606Ro9jbKTZ7yki8ogVJGT+WJ8L4mJjtBCKB1EZDL4CBbXbVrB9kcMepx8otUrVa1jYcNlnToUMOZF3cTc/ZWK7QpThySA5CQ1BqXphqH9IWySbpYgDfSacVJOLCIuyKRemg4XQ/nF3I2WAsqJdNCA2Y1OKmYNGbSGEgrpUKgLcxQ95kDiAByz9aQHZsZf7J9wghFWfAAe6BbOokouh2FWajgM/4eFi4NuVXKXAgI8rADlgNYAXtmUfCtA4kgjoHr5iIttbImLZZmBKQALlSDWpbNwyf+YC2ns2fLYDuqjAmYa/ZUkAM1GPMwlXxVS+UQOMG/cDHamqGFpQC8yeFrd+qMVtWWzmfZwKmpq37IW78BEEras4pvXUAHB0KBIyLX6PjFEbDMLkmXUUa/wBMVKBHD1EBz9ozJZEsTaC89aJCQVNUE0SG8uiD/aL3xTp+8dxPdzoTrMCxsvfpwMd/NWjtPaaclQQhCFzFYICVDzN+kaiPPtnWZUu5NWo31zEhmL3aqKnyJKRTTyGz/KKNT5H5R18G2u1k1nST1W7lysW6kXRSFh4o0qgObtADGYhAyCsTx8Qb8coHt9nXPQLi+7S7kkHeA4aPV+EVqdmzEpYTEqUp1BRCg4cCrEEhqCoxByhbE4t+bJT04+r+CYw+GZlzPN+HqyNte1U0/PSSxfFsiPpcYBmW5RF4CUoagKb7/wAYhndnZ90rXNQkYgBEwk6MO9ck9ekU8xMxIWb1wAFxyc1pUtC9SvjadPlM1ujXuICfofhy/kov64Kzk7bQla0zSkAJvAgKcn6IqcodaduSe6dBBWWZJcFzjeODRmbKCuXMUoOolBBzDEhn5GvIRLZJDKcpBZKyx1CFEU5iLU/a2JblpuIJO/C5HhC3dQpc54m23GwP1WwFhvAKBSAa+FWeu/Ac9AST+clHgxp/G8V+xkTpyVjvlIulmD4EY8MYuJuy5qyEy1y0k0YhbcGuqDUGYL+kZ0/aWLccvKH11Aqr2Mp639dMKGz9oFS0hIVKID1Y5l/p8Y0GzremclwGUPEnQ8DmOPxcRnR2btBmGWqYhwm8KLDsRkVEEfgQFZ7JPs84KK/CTu1AIPsu2GHkNI0GJxVB+auZadTw8B66Us+hh8S0inZ+vWtwZUUf5TVfUlkggkNXLrjFjZtsy1pBcjUEFwcxGPtkt5SpiFqvg3LrKLggKSUtgoFROvkx6GJ5R9PNRdG/QQubhhTbULarejqK0NntZUoJWUJBfeuk/wCYRMuRvAd9LCSN1YQSHGIP5yhjHWKwrmMROUXYsVLBqApjv0VdL9Y0krYEtYegOYZBbRypCidLxOOkIYXF1XksNyOmF0a+DpNhzSIPR+pUc3aHdlphQpOS5ZcUx3XJp+BqZKmBQdJcaiKfaOyZkolinuyGTuqBpiFAUfEEADI86hOyFkA30K475w+3A/1CrRcW1BI8R2wJ7u0qH2ZTrNzNOU94PZJjv7EFtbtObRMmy0BpKZTkkEFSu9QK6BnYHF3i4s3adMpKZYQSsFKA4BSONSKV4ngYnsPYKYpjaJ+7+rlgCr5qokBnoEaG9GismxLPIdQSAo4rUXUcMCXbDAMHyjotYLTsknVSQYOqp9q2+aZC0qIW7YJbFQyBc0ijk7DmzGvBg773vCBnyEbqdaioEDA5kJFODJB9Q0DEBIcmmbsB116vHQp4gU5NNoBO+pXJq4Q14FV5IGwsOs9Kq7B2Wlu6t4/WqKaAU9daRpJUoS03RQD8Y/KKObtsD9GL3E0T84GmTZkzxqLaYDy+cZu5SqZeVo00qIy0x3K4tW2JaQwdR4fE5xVTFLmeIsPojDrrCy5IEPeLtYAsnVXOSIlgYRxGgc/jyh5S2PkDXqcB6xV27byU7ksXlPgPDzJ9oxnWxFOi3M8wFejh31XZWifXgtN2XlXVrcu6RhgK4PnF/MmgVJAAzJYDrHltht0++SJ9wnHeupHB88cBGnsW10JAvzu8UPaWt/IOwjin2rSeTAPau232dUY0AkdkqLbW11SwhKGUFAXilyXDAB0+HX5MYAs9rCpYUbycTdqGDq9lSkswS5cvUa0tLZ2hBLIMsgMyjNSC+dCk1Awej1YtAUy3CburXLly23mmhRUCXuviBmo4qNScGXcWVHco9/ZNu6x8VbNVZFOmyOmFWW7aQV7a34lNGwP6c1iD8vmWqqzMTjUqVVgdSRQkHinHW2NtlNWah9AoU4DP8ZYRUbQtypl5MogpDOXZ7xYdPlpjzeWqF0NHcTpvrIjsXVyNA52nTH6BRWrtGbpYBIUoi8Hxpeu9TjqTAMlYN1QcKu4PS8VmSVVFAy36RFOmd3MlXkhaBfvC6WLKCXAPXjXjE4mhRUAhUsXfDpvqWMcfA32uDR3qeCZSo8u0kyNdx5eUriOxxqV/w7mxHj660VO2gssFewTeVd9tKVUAerV9MInTtGaWN0soi6LhNCcVHAD/AJiSZJC5igpQlpMyYzsGSVKcnoaDEnhjrJW3bPLASlaSB9YAcXNcanCOeK9RxymoRBI12tH1T5pMbzhTmQD27/RZ+ybVtC00CEAgUmC64IBZnJzZiMQYWdtW0JLlUhxTEv7tR6RfJ7SyzMKytBZLJF8M5NSTkzaRXztqSlrUe8QXagUlWOOHKKVaLWgup1VtTqlzofShUu0O2E1Piul3qhN9ic/ECDxIyisO1VzRdDAKGaSksSr6xPsF+BH0hF6q3SkpulSb14m8VEKAOCSk4ZZPFPNnCZNmEGiUgJUKtvJB1FXPQQrPKkh1zBM9QPQmcopc5oAFhpxPWiWYEaypbcSnuwryuq8jDUlgr9kAcytD/wAN7o8LLs7mXeWU/mlUu3rxIWRhgSFchpECbOe6mqM0hSSm6LoriTvMwocxDL25ntcCNHb8RI8SlGOhpHS3zg+SJNumSVFUtvAlwa4IBNHDmnv1iSy9oZypwQpK0u95SZakhgk+GY7B3amuRge3WdQmTBeoEKAwxSLr0D1bXONHYNsywgJXMSlSaEE6YekSpzSX31InTTRFpJaGwDYbSbhATLRdP6QhiSGLs4Id7qDhm5+MRWaTMmkiSxr9Fkng4UwVz5QWra4qO/kHGpUoHyBYQXY9vSkUM1BDAK3kh+ID05cWhmo2jzQ58g8Cbd6hp1GglmvSB9lU2qw2qUkzClIAoo7pAZ2dlFq06xV2eYtSSHTdCQonApmJTLALvQBTni2OMae0dq5QWoXipIIYgyiCAB9Jbly+OgONYz20J8kqUtCikLTdUl0PUirJUQwAbP0jStkoNApVJabRIMWPgd0rR5Su4mrSIcLzETcePBDSLWqW5uuQJYU2iSsElg5LJDHXyg9faeY+6CxcAh3LJBOGbHLGK8WFQ3UqF4sAXoR+cHVwXhptDElASko+qwXRZBCcElQTgH9YzcwVHhwscsgi14m+vetWPyNg3vEdExZW1j2nMmquqUtKcSVBQqGAAvBia54AQTMmpSWvzTy7o/CHWHaYujvGTuhRcg3QrBzpx6GHr2nJekxH7w+cJPqHNFUEnpKcDZ/tmB0XC0C7So4bo8z5mB505Kd5Rbiak/ExT2rbpNEC6NTj8hFfVZckniax65tEnVeQfiANLq0n7cOEsdT8vnAaryzvKKjkHp5YR0uVkINlSmjYNDdEs6o5+qbJkNzicCFQh8MNTh/OGzp6UC8S3FX+UZe+A5wGqLWEp4TrQep5D5wLbdqIkip3tBVR65CKu17bWukoMM1HE8RwgGXZwmpLq1+T5xwcX7Xazm0rnjt913ML7Kc7nVbDhv8AZPtu0VzPEe7l5AYn8eUOsWxJ85JMqWyNSQm91OI5RLYZslJCl7ytHQR1dXowi2tPaJK23lpZxQyyKtkVYhqczHEa4V6mbEP+sLutpikAyk0Aeu0oOydmVpO9eIDFkzEpdVXBZWGHlBytlubolqc4MtX+qIpO25SXdUxRUwJKpeAcsll7rk84PR2vlpwQonV5fl48HrQjCGcuHL8ocCOJBHlCxqGqLtn11yqjaOzVyikFB3g4aY7j7Kyw4/KGbP2ahSVGb349oNMLBDCqj3wArTyGJia39o5a1VSS+JJlkk5Bwqg4CB7VahMmmQLwQkrfDfVKvVXVwN1V0B25uYH9D36TIiZkyDw6u/ouSsga5BFZ1tokHp3v1KrmqQpbSlLW5WwvLJokhKTUm9eF4hzkNYWXY2ooKdSVBgRcSyJikFwDeJCXZ6gvgzlzVl5ayWAMnB6BKpAUacHpxOsJNsxDLr4UBi4CWQyix9ogEH6pGrjeoZc1jABqLbwY8eC5lblCQASd97WnwVTtElFw0ASZiOR7xQduhbiItJI72YZoTTcQULdKlMGF18XE0V4PWJZ1mC1lTm8JgUEhgHug14XiVZV6wZs3akqQtSpjrWPCXSwDJFLygW3Q1IZd7SY1r8NGkjx+60b7Oc+o3EgybGOxLauy9oIN1DE3jevpd1A6HAKIPFukTHYqmY2citVd8XZ60v43YktvaWYlUuYZhTKmMi6lKN1S2Mt1KfF7pyJUgBjRUds2gtVVLmEDJpXWl1q+6FYyt0mZOgm6cDiXXMR0uUkrYhW5TZ0kAAknus+Kkkq53nONIitWz53dldwtkUm6CRr+cKmelGgaxdrZpllSlvKV4QUoCrtE3rwZy5dzRiltSRau2aSgI9kJCQkXCwDNW8701ixFBvNc7Kf+I/SfG6IFZ/Oa3MP+R/X6LPW+SpMxUyZeulSAACk0CnUSAXcpSE5eI8I09l2NJVJWnu2WJblYDG8l1G+oVIcYHJ4zlrtQnKpuhKSwObg1BBbxFA+0I0Fm2ylAmb1SUAIGaipTXmDgeHzdjDOAILDnaB2RY/wscdIeA0k9u4+yr8R3lK3wkPUOEYjRifMwkiU4Qmm/M9osCKJDnIO4hkgDuwa7x4CiQwOBzJhbUndTkyXb9qvxjgOrN5RrgLCN9YXUbTOUtnWez+Ckn2OYogoJ+iSHN4gC8kAKF4qWUs9HbWKuySitZRfcLWCFJULxCwoKKm3QQpaSCRUoL6m0mTWnrlzFEIXMlmXQkFUuYla5aq7pV3SLquCnOAJu3VpvBSVulMsByzgCY8xS2P1VU+iI9OMpwLS1oJtG9yfuknWNzprEiwVTsvsjakzQZ2/LDuAsOaFtM4uZ9gALCyyz/wCKV8ZgiaT2tRdF5Jdq1SKjUEuORiJXalExQQh7xIA8JxxPiqweOJygc64A20hbFlRrZMwL6yUCuwLq1ml/2cp/8SBp2yl3w0shIFQ6Q5vJqBfoLoNPrReTJt0gKmLN4XklPckKFN5NHIr0ga02ojOaRylfKLVKTqZ9yD66UKeIY9tnmD1qus8pSVpvJukLBQKEEJIVU3qEEqpoAzMYimLG6QHIIvJGgTMq+hHq8T2u3pAuzBeCqiiXDMa1unF3FGiMzL++ksCCVVShilaLwpQApJAGiiOEGlUNRwpuF7t/6kd6FakGNNRpsYPiD3LP7d2v3YBCi6BduAnec3t5g48VPMvlbpmyUlQWZgIUpglYAZ6eKvDkBGXtNjQhKLwSFsAo/XYJULuCWAbE4RpLRLUVUYgJRpmlJPNyX6x26wYD7oPWuXQLyPeI6jCuJct+UEoRkIdLlE0AeDpFlCcd46DAcz8o65cvPtaSmyJGQqcz8zlEzAcfuj5wNbtrJl7pqckJ/HviltNomTqE3U5pBp9pXwjm4v2jSw9iZPD9eC6eF9n1K1wIHE/TirC3beALI31DP2R+OEVipSlm9MLnTIchlBNnsAGTdM+CcYORZQKmnWvUjDkPPKPJYv2lUxFiYHD1qvSYfCUsP7ok8d/sgpFlKqJFMzl1OsGy7OlJoLytdBq2CRxiUOcKJyYfdGDcffDky3FKJ1xfk/iPE+uEcxzkwXevWqz9q2P3hBQSFpmS5iSnEFCJYVyDp8TbpTzjVntAtrv9XVWn6Uk/4cBbPfu2DCpc9aPmrkIIGYSOaj8T/lEdmr7WrUajqQAIaSL62PWuW3CU6jQ47gLJ7Ssy1zAcFJIu+NZSXJCibrBmxoKRoUdqxQdzOL0G/NJP9xU0PkYiUCnvCFPeFG8W4pbu3hrgOESrRdXLSkZjCgACJow9kMfSOg/H1WAS0TBO+zGu48THYl24am70NyRw6FnO5aY5lrAKlKKlpKQ/dqEsAkAkJvEB2cqJbCD0VtS2QzTJ95WDuJ11tc/xiV2jUEyrxOBcmrMK0GnmfdFfLmiZNU5USVTloSi+hKXM28qYpgahmfFwC0YcpUxtNrjrfq+6cptbRzNbp67kdOQy0OaqLsAlnJC6BIqSUNSleFYrYglEzN6JALj9EBljo2UFmWbyVODduuHY74UkXXZ64mjQQaVB3qsRxBF0Pkx+PJNuI5Pk3VN4dPU5x7Ztur8nnzhvV4BArlgFkpukhINSXIABLkUFHYUAbQRXW/ZiZl5KnKShQUQSCAogFQYhmVJQoB64ZvFvOl3RqcOegHD/AJPAVat0gkVLHjvKHlU+cUw9epyrqoPOMDtLh4QDPWrVmNyNpnS/kUNLnoXZyiatt1SSQWVuIlMpLVChQ0wMU9s7RzVyRLWADMTLClIIoFMJygQcWJusNMMl2hPAAWlSb6nlLUzEib3RvXruCFFe4WH5wkGjGktNmCFLuqNHKQXYFODHKo6GHnUQ58k7DyCewVEPacwMkkeetlqrVOTeQlDEOzA+ykyXFH0bz0iS3ywtYmBARdSQlKA+O6pe+wJAcJFA71oRAKJyQ8wH84sKwSAa3ClNEhwCpSq5rU2IEW5kG8UMxe4Kg0BNaHUqOR4YRYYh9BhLACAG3OsmPpK5lTDsrPaX6y7sCHNkCU3ryC5CQAd5rqF3sA6SJYD0y0gmRaQCCUhQTcWQRQlUtCy/UwHOLswYXVAD9lU5CetxCR0gz+r7yapaZWhdk3leLkgAckiNcY8uaajPykeFx/kqYZoaQx+4P3/xTp4ZIS1QkBuJxHmWiVZZYAZgpKcAaOBi2kRhV5Y4qfVmr8IfLYrTU4vhwJ1jz5JJkrrQAI4BRTpCZqe7WhKgoqJJG81w0fRw/OKyzbNSgpSFFlhQVfO6xXMlV4AEE8otJKt9PX7qojRZbswBRCnReoXZ0pUK5G8FKbUmOvgsRVDXEmWtAt1AkeSRxTWjmi2b6mPqoJ9iSXS6VKJL3WNAtREwOwLqCjjgFOzvFojadnEtCUuFgoqUIADKD7wYtiIrLNIJKlGpKJYTyXLllfXfnKHE8hEsyeEqTffu3ILCoKgKij+wPwYbxOLMOp8QemLR5zdK0MK0uD+BHbv5RZWtgTfSpIIcFNCAoVUhgoYtV6MYr58whSQd17zFK3dlBIASsUZ8E5Ocoil22QQFFS0rON28MMBQMRm2rHEBof6yh6TltWhS+ONbkNf6jhQHUq7ZIJ2BGp9fVc8+zMWXCrQdAIG5B09fohBLTNSl85eAUDdC0JBJLCvdKYBmq5dhBk4C5MdF5S0OkuRdK2Xh7VaMeEQbLSlwlP0EEBjlLQDXUhKf3YsEEkNmkJKTySlx8R11hHEYhzXkk2BB00BzA29aLqUaDQ0CLkXub6EGVUW7Y6DaJc1Mp1JnyyRfmYCYCpVyoWSakNXAECkC7S2rMkFKAT4ACKCqHQXpi6H6tlGhVNMx7xdblT6vVXV3V5xQbc2EtakKCkMUP4q1Ws1pQ1jbB1BiS9rxIBm/h9VliqfIBrm2MQtpNtqUDeISnQZ8OMVtq2ktdEbiNfaPLSBbPIUTeUbytTgOA/lFhJswGpJ4OTyGQhLGe2X1ObSsPH7LXD+zadLnVOcfAevQQtnsVePr1OUHyLPo3Nt0ch7X4wiZFn1ZtMup9r3c4nSh64DXP7I+frHn3Pk3XRLlCKFg5V6/JI/FYcmVUXqnIDDoMzx9IlTgyaDM4196j6coUFnCak4nP7RyHD3xQuVCUikjFVeGI6/SPpzhlsUQhajiEkgZ0FL2nL3RJhg6lcvujLn7oitUt0KCquGYYAGhNcVN098Gnd7QePYqO0KWzo3WwS5bU7xwcUHH/mJMcKAZt7tTxr1hsuSwY4AlgcSHLFWlPZ89IdjXAe/loOPCL4gzVfvc+es7oU/cHUhNoLYAJHtV+0LpqTvHeFMW5RMuzArChUjMgcQ5UzgcHywMPKxgGAHUD4k9eZhip2Sf58ycvw0HlXZA0W17Z8goKdyT0eCre0Mi+kS/ppUHLDeN1KcSAkAq4DXWIbJs+YpAuq3ppBCQQPECSLxw3FKDhidakQdPlhwouVBgG9oqIccAAHHWHLUlt4g/ZcAc3rHTp4o0KVIDrNx8Rt0bdixNLOXzv0dGqdLULoVqB5ZAcX86aQ87tTjnw4D8VgfvWrwoMG6a/jWGd4TU9B/m+XnHLMSnQnLXmrTAki6MascdeXCotnQlQTfvXWReuteDISS16j94K9c3h0xiC9RUNqfkPfyMcuUklSU3ii8agG8b5JokZ1dtIewxc1uZsTmbA7+3WEvWAJh0xB+ihXZkkb286QGyZYSCG+0pX2eJgRHZ6Qk3rpJejrURTMgljUN0gsHvGNUuTMNcAq8SGZ332FRjDyu8aUeg4fyA90a4uu5zuY61/wDI27oWmEa6m07fx/KZLQaqqHDAVrcIlv8AusKfW1LrLYJcZJCBzAuqPUJ/iMLMYEMCR4WSHUQsFBLAOSyiecQql3aOSXqXpkWAbJRVVziMGjZ9QVqWY9XaCD/7FZU6ZZUDe3sP8BPsN0F1ksFkMlr1092d0GlDfIycnUx1lSBebBKWHWg6s/rDTJASCSb5OGVwhwX1ejQ9I3P2leiae8mM8TULmtba8HwA+mi0o0wC431I8Z+pXWbxE6JUfPd/zQ+WplDko9WLQxHhX9ke8v6Q6RMqSMQg+pAPoTCZ3KaO66zDeT1+6qOSEipvBV5LM126ywXzfe9TD5cwlSalq5/VMRlALAuASASMQCWLdI1ouIfFr2v02WVVuZpna/dK6WSFuGumaWxdgohOTXWUlq+w2EIwvD6pvnoap/dlA/8AkjpssAKSHYOA+LDB+kdORVRIJvgcQDMCUkEhIuhioh9Gcx0G1Q+s5x28QHZj5eKTNMsptA3/AEyjzTF2W6Lp3iGckPeutVi7u2ESzZQvkEJKTi9PFugpADEhM1RagZ4ed4A6jPMih9RDZ0t0CtWKXHDw5aEeUJ4fEup1GuJkT5iExWoh7Mo1iO66Qy0teF+8/wCbqLtGUbz1wmtTMF3eGd4CoFNN3yUJkynQXel3hC94xKWUzggs4CQVNeUAwqtnLOSG0h6JCGoTfJUSGpQJZjmSEk9IarOzi5/JY8YdHboVhRbkOn5r9rfuE2anBQo9eRGPr6NDhJv7wKQ+IJZjm3DMc4SSrI505KyPw8oYqVWOZouhCMloJOg1I9yfmw5wWC1Eip8zxUdPQQICXdyOOZ5PhzPkYIlTQaJ66PqdT+KQqslMFAMVF9A1OQHtHiR0iV3qryf7xHwPWB3Awqo04nUDQfgxxAxUx4ZDnkr3RUtQhEXnzYerfVGAHGEM0YJoOrD/AFH8UiEgnFwPU880+/lHO9AzDyHTM8POJl9fqhClM0CgBJPJz1yHpCGa1cTrpy48fTWJwKCpPIqP48oZ3wFSa+g5cePlBgaowprxOOGjfe+XnpDSoq5a8sh88B6QObQ/LLU/Iep4YwirQTQUb0GX8hE0RhTrWBQMOGXM/hzEarSAGDl/U8vhlEBPr5k8dT+KQ4IIyr7uA+cHXRSy5Ssya+gGg+cRlbVzyGmhPE+nuQnM9B/mOvDziNnf1OfIcT84sG8VcDcp15w5wBw1Iyrlr5QoZR9rUkqBb+HHrEKyVEcaBIy0ETpwIHMnU59MhFiMoRhcVYMKmiRoMq8s4ZMV5DPU5nhh6CFTQPmoMP2dereQ4w1IxJwHqch8TwEAWMqQFyt0NmangMh8evCOlUSVa0H+Y/Dzhlwk6qUfU5/GEnLcsPCKDkPw/WNQJRjZOlFy5wTXr7PrXpESJd4hOpb5+kS3GSB9LeP+X0r1jpQa8rQMOav5P5xYOtAQ6Uy0TXJOXwGHpEs5LXUn2QB1NT0cmGylOoBhU6ZZ+kSTKlzmTAcQCjumEbg4qUfJh8D5x0vBfIDoTX7ohZmCR9UH96vuIiSUWdtUp9CfeYyJQ29cVHIO8nmfuqiNS6PpXyqImlTSVipIrmfoqiBQoeUGSrDVFTpe8rmYYUOlPJv3SR8Ie7l9Qk9VAE++Fl4Hgo+oBHq/nAD3DRU2EqJPhI0V94fNJjpWY1D9UV9xMOlFlNqkjqK/CFWkhiElwQcDlBzIzsoEqF5zhgeR+RY9IcoEHQg+ohLRLZxk/ocPSFVVIOJ8J5jD+FvWNSZhG2vFNngM48Jry1HQxIlaVAFSmOdCXbPqPjDEh0qTzI5gbw6ivSB5U0MHbrEibKQrEitfJ6nmchwx5RwU+FAM8uSWxP4MRXG8X7vzI93npHOVVemD/ADPlC0KsIhM8igqTriW1OnoIXviKkhx5Dl8/dAxmZB69SrnrywEOKmxYnhgOep9OcSChlUhnnN20FCejUHH/mGqmlVKBvIDi3/JhomE1wGuPQamE704AchiSfiYkIwpGAHvOvyHD3xwTr0GnP5RGVNz93LU8fLWGgPiaYak8B88uMSFMqlUt8+Z+A1P45t73IDkMSfmYQjD0AhQoDnr8B884kBSFxVxrm3uHzzhoAZ2pk+f8h69DDgArKnvOnLXyziMkk6ksB8BwghEJak8TV+WJMNWegHnxJ4xy1NuipzOv8h/OOlobeOWHE/Ie/lGgEIpyU3RxPokt6n3dY5AfHAY8XwHWvrDCtzSpPvhZhyBoM9TmYEE6qdCVaya4k/GOXOu7oamJYFzn0y5AQ2WphezqE/E9MOp0iJKCSAMTT+fxi7W7lSxU4nG6STjQUGHtH4ecRy5TkA548AMT5Q+YoZYCieQ/Dx0qgJzUbo5DxHzp0gk2Q0CaZl5T/gCFX4UjXePXD+EDzhAhywzYfP0h00Oom8kaY0GQw0iC5RS2UVJ0Hqqg9H8o6YlkkZmnnHAMihDlT00TQepPkYSVVSX1D8hU+gjMtJup0qSZ4y2Ap5UENlqZBOqj6AfOIkzCTji8SJTuJ4lR9bv+X1glikaBOlJYp1c/dVDESnFaR0kb46/dVEa1QQyd0d0UFbqT9UelPhDUrBvgaA+RIJ9REazuI5FP7pMdZxvtqkjqzj1EDIIlViy4z2IJGBB6Z+kJNlsSk60hjvQ5xJNLhKtRXmmh60frFwINlbdNml5Y1Tunph6H0MOSH3X8Qp+0PCeuHWETUKT9JLjmmvueA5c4kBiykmnFonQpGymTMU4pUVBZxTD1iO1WQ3nSksqtBg+I6GJbXNqC5AUHDEsNR0MLItS0hgumNQD6mDc3CF9Qpoln4I/YEdHRgofeC6zYn9n5RD8oWOiKDUqWfgn9mGyfa/ZMdHREPypkSK9n9n5x0dEOiJ1SS/F9lUMjo6IiNVInwo/ZhsnxfZV7o6OiDUqmyhTjCzvCj9n4mOjo2b7ysUtk8Y5K90cvCOjoDveCI1STPAjkfvGEs3j+yv7pjo6Ln3UNu9cvAQ84I5H76o6OjM6d6hSSfF0X9wxCIWOi7dSiNVOnwI5H7yo6X4hyV9xULHRT8qGx7UOjGCPZT9r7yo6Oi7tUeC6V4k9fuqgdOUdHQW7qbqZfgTzV94wsn9Inr7jHR0V/Kq/lPaohgOcPmeBPNfvjo6L7qx2S2f9JL5/AxUx0dA3RGvrpRU79DL5r+ECx0dAai39fN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29125" y="2285992"/>
            <a:ext cx="4714876" cy="4572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214554"/>
            <a:ext cx="2285984" cy="4643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rgbClr val="808000"/>
          </a:solid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US" sz="3200" b="1" dirty="0" smtClean="0"/>
              <a:t>MJESEC BORBE PROTIV OVISNOSTI </a:t>
            </a:r>
            <a:r>
              <a:rPr lang="hr-HR" sz="3200" b="1" dirty="0" smtClean="0"/>
              <a:t/>
            </a:r>
            <a:br>
              <a:rPr lang="hr-HR" sz="3200" b="1" dirty="0" smtClean="0"/>
            </a:br>
            <a:r>
              <a:rPr lang="en-US" sz="3200" b="1" dirty="0" smtClean="0"/>
              <a:t>15.11. </a:t>
            </a:r>
            <a:r>
              <a:rPr lang="hr-HR" sz="3200" b="1" dirty="0" smtClean="0"/>
              <a:t>-</a:t>
            </a:r>
            <a:r>
              <a:rPr lang="en-US" sz="3200" b="1" dirty="0" smtClean="0"/>
              <a:t> 15. 12</a:t>
            </a:r>
            <a:r>
              <a:rPr lang="hr-HR" sz="3200" b="1" dirty="0" smtClean="0"/>
              <a:t>. </a:t>
            </a:r>
            <a:endParaRPr lang="en-US" sz="3200" b="1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>
          <a:xfrm>
            <a:off x="0" y="1071546"/>
            <a:ext cx="4500562" cy="1143008"/>
          </a:xfrm>
          <a:solidFill>
            <a:schemeClr val="bg2">
              <a:lumMod val="75000"/>
            </a:schemeClr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hr-HR" sz="1400" dirty="0" smtClean="0">
                <a:ln/>
                <a:solidFill>
                  <a:schemeClr val="bg2">
                    <a:lumMod val="25000"/>
                  </a:schemeClr>
                </a:solidFill>
              </a:rPr>
              <a:t>PORUKE KORISNIKA </a:t>
            </a:r>
          </a:p>
          <a:p>
            <a:pPr algn="ctr"/>
            <a:r>
              <a:rPr lang="hr-HR" sz="1400" dirty="0" smtClean="0">
                <a:ln/>
                <a:solidFill>
                  <a:schemeClr val="bg2">
                    <a:lumMod val="25000"/>
                  </a:schemeClr>
                </a:solidFill>
              </a:rPr>
              <a:t> CENTRA ZA ODVIKAVANJE OD OVISNOSTI MARJANOVAC </a:t>
            </a:r>
          </a:p>
          <a:p>
            <a:pPr algn="ctr"/>
            <a:r>
              <a:rPr lang="hr-HR" sz="1400" dirty="0" smtClean="0">
                <a:ln/>
                <a:solidFill>
                  <a:schemeClr val="bg2">
                    <a:lumMod val="25000"/>
                  </a:schemeClr>
                </a:solidFill>
              </a:rPr>
              <a:t>MLADIMA</a:t>
            </a:r>
            <a:endParaRPr lang="en-US" sz="1400" dirty="0">
              <a:ln/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1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4500562" y="1071546"/>
            <a:ext cx="4643438" cy="1143008"/>
          </a:xfrm>
          <a:solidFill>
            <a:schemeClr val="bg2">
              <a:lumMod val="75000"/>
            </a:schemeClr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hr-HR" sz="1400" dirty="0" smtClean="0">
                <a:ln/>
                <a:solidFill>
                  <a:schemeClr val="bg2">
                    <a:lumMod val="25000"/>
                  </a:schemeClr>
                </a:solidFill>
              </a:rPr>
              <a:t>PORUKE KORISNIKA </a:t>
            </a:r>
          </a:p>
          <a:p>
            <a:pPr algn="ctr"/>
            <a:r>
              <a:rPr lang="hr-HR" sz="1400" dirty="0" smtClean="0">
                <a:ln/>
                <a:solidFill>
                  <a:schemeClr val="bg2">
                    <a:lumMod val="25000"/>
                  </a:schemeClr>
                </a:solidFill>
              </a:rPr>
              <a:t> CENTRA ZA ODVIKAVANJE OD OVISNOSTI MARJANOVAC </a:t>
            </a:r>
          </a:p>
          <a:p>
            <a:pPr algn="ctr"/>
            <a:r>
              <a:rPr lang="hr-HR" sz="1400" dirty="0" smtClean="0">
                <a:ln/>
                <a:solidFill>
                  <a:schemeClr val="bg2">
                    <a:lumMod val="25000"/>
                  </a:schemeClr>
                </a:solidFill>
              </a:rPr>
              <a:t>RODITELJIMA</a:t>
            </a:r>
            <a:endParaRPr lang="en-US" sz="1600" dirty="0">
              <a:ln/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1266" name="Rectangle 2"/>
          <p:cNvSpPr>
            <a:spLocks noChangeArrowheads="1"/>
          </p:cNvSpPr>
          <p:nvPr/>
        </p:nvSpPr>
        <p:spPr bwMode="auto">
          <a:xfrm>
            <a:off x="2214546" y="2210574"/>
            <a:ext cx="2214578" cy="4647426"/>
          </a:xfrm>
          <a:prstGeom prst="rect">
            <a:avLst/>
          </a:prstGeom>
          <a:gradFill flip="none" rotWithShape="1">
            <a:gsLst>
              <a:gs pos="0">
                <a:srgbClr val="808000">
                  <a:shade val="30000"/>
                  <a:satMod val="115000"/>
                  <a:alpha val="55000"/>
                </a:srgbClr>
              </a:gs>
              <a:gs pos="50000">
                <a:srgbClr val="808000">
                  <a:shade val="67500"/>
                  <a:satMod val="115000"/>
                </a:srgbClr>
              </a:gs>
              <a:gs pos="100000">
                <a:srgbClr val="808000">
                  <a:shade val="100000"/>
                  <a:satMod val="115000"/>
                </a:srgbClr>
              </a:gs>
            </a:gsLst>
            <a:lin ang="0" scaled="1"/>
            <a:tileRect/>
          </a:gra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514350" indent="-514350" algn="ctr" fontAlgn="base">
              <a:spcBef>
                <a:spcPct val="0"/>
              </a:spcBef>
              <a:spcAft>
                <a:spcPct val="0"/>
              </a:spcAft>
            </a:pPr>
            <a:endParaRPr lang="hr-HR" sz="2400" b="1" dirty="0" smtClean="0">
              <a:solidFill>
                <a:schemeClr val="bg2">
                  <a:lumMod val="25000"/>
                </a:schemeClr>
              </a:solidFill>
            </a:endParaRPr>
          </a:p>
          <a:p>
            <a:pPr marL="514350" indent="-514350" algn="ctr" fontAlgn="base">
              <a:spcBef>
                <a:spcPct val="0"/>
              </a:spcBef>
              <a:spcAft>
                <a:spcPct val="0"/>
              </a:spcAft>
            </a:pPr>
            <a:endParaRPr lang="hr-HR" sz="2400" b="1" dirty="0" smtClean="0">
              <a:solidFill>
                <a:schemeClr val="bg2">
                  <a:lumMod val="25000"/>
                </a:schemeClr>
              </a:solidFill>
            </a:endParaRPr>
          </a:p>
          <a:p>
            <a:pPr marL="514350" indent="-514350" algn="ctr" fontAlgn="base">
              <a:spcBef>
                <a:spcPct val="0"/>
              </a:spcBef>
              <a:spcAft>
                <a:spcPct val="0"/>
              </a:spcAft>
            </a:pPr>
            <a:r>
              <a:rPr lang="hr-HR" sz="2400" b="1" dirty="0" smtClean="0">
                <a:solidFill>
                  <a:schemeClr val="bg1"/>
                </a:solidFill>
              </a:rPr>
              <a:t>IZABERITE </a:t>
            </a:r>
          </a:p>
          <a:p>
            <a:pPr marL="514350" indent="-514350" algn="ctr" fontAlgn="base">
              <a:spcBef>
                <a:spcPct val="0"/>
              </a:spcBef>
              <a:spcAft>
                <a:spcPct val="0"/>
              </a:spcAft>
            </a:pPr>
            <a:r>
              <a:rPr lang="hr-HR" sz="2400" b="1" dirty="0" smtClean="0">
                <a:solidFill>
                  <a:schemeClr val="bg1"/>
                </a:solidFill>
              </a:rPr>
              <a:t>ONO</a:t>
            </a:r>
          </a:p>
          <a:p>
            <a:pPr marL="514350" indent="-514350" algn="ctr" fontAlgn="base">
              <a:spcBef>
                <a:spcPct val="0"/>
              </a:spcBef>
              <a:spcAft>
                <a:spcPct val="0"/>
              </a:spcAft>
            </a:pPr>
            <a:r>
              <a:rPr lang="hr-HR" sz="2400" b="1" dirty="0" smtClean="0">
                <a:solidFill>
                  <a:schemeClr val="bg1"/>
                </a:solidFill>
              </a:rPr>
              <a:t>NAJVRIJEDNIJE:</a:t>
            </a:r>
          </a:p>
          <a:p>
            <a:pPr marL="514350" indent="-514350" algn="ctr" fontAlgn="base">
              <a:spcBef>
                <a:spcPct val="0"/>
              </a:spcBef>
              <a:spcAft>
                <a:spcPct val="0"/>
              </a:spcAft>
            </a:pPr>
            <a:r>
              <a:rPr lang="hr-HR" sz="2400" b="1" dirty="0" smtClean="0">
                <a:solidFill>
                  <a:schemeClr val="bg1"/>
                </a:solidFill>
              </a:rPr>
              <a:t> ZDRAV </a:t>
            </a:r>
            <a:r>
              <a:rPr lang="hr-HR" sz="2400" b="1" dirty="0" smtClean="0">
                <a:solidFill>
                  <a:schemeClr val="bg1"/>
                </a:solidFill>
              </a:rPr>
              <a:t>ŽIVOT!</a:t>
            </a:r>
            <a:endParaRPr lang="hr-HR" sz="2400" b="1" dirty="0" smtClean="0">
              <a:solidFill>
                <a:schemeClr val="bg1"/>
              </a:solidFill>
            </a:endParaRPr>
          </a:p>
          <a:p>
            <a:pPr marL="514350" indent="-514350" algn="ctr" fontAlgn="base">
              <a:spcBef>
                <a:spcPct val="0"/>
              </a:spcBef>
              <a:spcAft>
                <a:spcPct val="0"/>
              </a:spcAft>
            </a:pPr>
            <a:endParaRPr lang="hr-HR" sz="2400" b="1" dirty="0" smtClean="0">
              <a:solidFill>
                <a:schemeClr val="bg1"/>
              </a:solidFill>
            </a:endParaRPr>
          </a:p>
          <a:p>
            <a:pPr marL="514350" indent="-514350" algn="ctr" fontAlgn="base">
              <a:spcBef>
                <a:spcPct val="0"/>
              </a:spcBef>
              <a:spcAft>
                <a:spcPct val="0"/>
              </a:spcAft>
            </a:pPr>
            <a:r>
              <a:rPr lang="hr-HR" sz="2400" b="1" dirty="0" smtClean="0">
                <a:solidFill>
                  <a:schemeClr val="bg1"/>
                </a:solidFill>
              </a:rPr>
              <a:t> I PAZITE DA NE</a:t>
            </a:r>
          </a:p>
          <a:p>
            <a:pPr marL="514350" indent="-514350" algn="ctr" fontAlgn="base">
              <a:spcBef>
                <a:spcPct val="0"/>
              </a:spcBef>
              <a:spcAft>
                <a:spcPct val="0"/>
              </a:spcAft>
            </a:pPr>
            <a:r>
              <a:rPr lang="hr-HR" sz="2400" b="1" dirty="0" smtClean="0">
                <a:solidFill>
                  <a:schemeClr val="bg1"/>
                </a:solidFill>
              </a:rPr>
              <a:t>PROIGRATE  SVOJU</a:t>
            </a:r>
          </a:p>
          <a:p>
            <a:pPr marL="514350" indent="-514350" algn="ctr" fontAlgn="base">
              <a:spcBef>
                <a:spcPct val="0"/>
              </a:spcBef>
              <a:spcAft>
                <a:spcPct val="0"/>
              </a:spcAft>
            </a:pPr>
            <a:r>
              <a:rPr lang="hr-HR" sz="2400" b="1" dirty="0" smtClean="0">
                <a:solidFill>
                  <a:schemeClr val="bg1"/>
                </a:solidFill>
              </a:rPr>
              <a:t>MLADOST.</a:t>
            </a:r>
            <a:endParaRPr lang="en-US" sz="2400" dirty="0" smtClean="0">
              <a:solidFill>
                <a:schemeClr val="bg1"/>
              </a:solidFill>
            </a:endParaRPr>
          </a:p>
          <a:p>
            <a:pPr marL="514350" indent="-514350" algn="ctr" fontAlgn="base">
              <a:spcBef>
                <a:spcPct val="0"/>
              </a:spcBef>
              <a:spcAft>
                <a:spcPct val="0"/>
              </a:spcAft>
            </a:pP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4572000" y="2357430"/>
            <a:ext cx="214314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 fontAlgn="base">
              <a:spcBef>
                <a:spcPct val="0"/>
              </a:spcBef>
              <a:spcAft>
                <a:spcPct val="0"/>
              </a:spcAft>
            </a:pPr>
            <a:r>
              <a:rPr lang="hr-HR" sz="2400" b="1" dirty="0" smtClean="0">
                <a:solidFill>
                  <a:schemeClr val="bg1"/>
                </a:solidFill>
              </a:rPr>
              <a:t>UMIJEĆE</a:t>
            </a:r>
          </a:p>
          <a:p>
            <a:pPr marL="514350" indent="-514350" fontAlgn="base">
              <a:spcBef>
                <a:spcPct val="0"/>
              </a:spcBef>
              <a:spcAft>
                <a:spcPct val="0"/>
              </a:spcAft>
            </a:pPr>
            <a:r>
              <a:rPr lang="hr-HR" sz="2400" b="1" dirty="0" smtClean="0">
                <a:solidFill>
                  <a:schemeClr val="bg1"/>
                </a:solidFill>
              </a:rPr>
              <a:t>ODGAJANJA</a:t>
            </a:r>
          </a:p>
          <a:p>
            <a:pPr marL="514350" indent="-514350" fontAlgn="base">
              <a:spcBef>
                <a:spcPct val="0"/>
              </a:spcBef>
              <a:spcAft>
                <a:spcPct val="0"/>
              </a:spcAft>
            </a:pPr>
            <a:r>
              <a:rPr lang="hr-HR" sz="2400" b="1" dirty="0" smtClean="0">
                <a:solidFill>
                  <a:schemeClr val="bg1"/>
                </a:solidFill>
              </a:rPr>
              <a:t>NIJE U</a:t>
            </a:r>
          </a:p>
          <a:p>
            <a:pPr marL="514350" indent="-514350" fontAlgn="base">
              <a:spcBef>
                <a:spcPct val="0"/>
              </a:spcBef>
              <a:spcAft>
                <a:spcPct val="0"/>
              </a:spcAft>
            </a:pPr>
            <a:r>
              <a:rPr lang="hr-HR" sz="2400" b="1" dirty="0" smtClean="0">
                <a:solidFill>
                  <a:schemeClr val="bg1"/>
                </a:solidFill>
              </a:rPr>
              <a:t>ŠKRINJAMA </a:t>
            </a:r>
          </a:p>
          <a:p>
            <a:pPr marL="514350" indent="-514350" fontAlgn="base">
              <a:spcBef>
                <a:spcPct val="0"/>
              </a:spcBef>
              <a:spcAft>
                <a:spcPct val="0"/>
              </a:spcAft>
            </a:pPr>
            <a:r>
              <a:rPr lang="hr-HR" sz="2400" b="1" dirty="0" smtClean="0">
                <a:solidFill>
                  <a:schemeClr val="bg1"/>
                </a:solidFill>
              </a:rPr>
              <a:t>OD ZLATA. 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6286512" y="2333685"/>
            <a:ext cx="2605968" cy="4524315"/>
          </a:xfrm>
          <a:prstGeom prst="rect">
            <a:avLst/>
          </a:prstGeom>
          <a:gradFill flip="none" rotWithShape="1">
            <a:gsLst>
              <a:gs pos="0">
                <a:srgbClr val="808000">
                  <a:shade val="30000"/>
                  <a:satMod val="115000"/>
                  <a:alpha val="0"/>
                </a:srgbClr>
              </a:gs>
              <a:gs pos="50000">
                <a:srgbClr val="808000">
                  <a:shade val="67500"/>
                  <a:satMod val="115000"/>
                </a:srgbClr>
              </a:gs>
              <a:gs pos="100000">
                <a:srgbClr val="808000">
                  <a:shade val="100000"/>
                  <a:satMod val="115000"/>
                </a:srgbClr>
              </a:gs>
            </a:gsLst>
            <a:lin ang="0" scaled="1"/>
            <a:tileRect/>
          </a:gradFill>
        </p:spPr>
        <p:txBody>
          <a:bodyPr wrap="square">
            <a:spAutoFit/>
          </a:bodyPr>
          <a:lstStyle/>
          <a:p>
            <a:pPr marL="514350" indent="-514350" algn="r" fontAlgn="base">
              <a:spcBef>
                <a:spcPct val="0"/>
              </a:spcBef>
              <a:spcAft>
                <a:spcPct val="0"/>
              </a:spcAft>
            </a:pPr>
            <a:endParaRPr lang="hr-HR" sz="2400" dirty="0" smtClean="0">
              <a:solidFill>
                <a:schemeClr val="bg1"/>
              </a:solidFill>
            </a:endParaRPr>
          </a:p>
          <a:p>
            <a:pPr marL="514350" indent="-514350" algn="r" fontAlgn="base">
              <a:spcBef>
                <a:spcPct val="0"/>
              </a:spcBef>
              <a:spcAft>
                <a:spcPct val="0"/>
              </a:spcAft>
            </a:pPr>
            <a:endParaRPr lang="hr-HR" sz="2400" dirty="0" smtClean="0">
              <a:solidFill>
                <a:schemeClr val="bg1"/>
              </a:solidFill>
            </a:endParaRPr>
          </a:p>
          <a:p>
            <a:pPr marL="514350" indent="-514350" algn="r" fontAlgn="base">
              <a:spcBef>
                <a:spcPct val="0"/>
              </a:spcBef>
              <a:spcAft>
                <a:spcPct val="0"/>
              </a:spcAft>
            </a:pPr>
            <a:endParaRPr lang="hr-HR" sz="2400" dirty="0" smtClean="0">
              <a:solidFill>
                <a:schemeClr val="bg1"/>
              </a:solidFill>
            </a:endParaRPr>
          </a:p>
          <a:p>
            <a:pPr marL="514350" indent="-514350" algn="r" fontAlgn="base">
              <a:spcBef>
                <a:spcPct val="0"/>
              </a:spcBef>
              <a:spcAft>
                <a:spcPct val="0"/>
              </a:spcAft>
            </a:pPr>
            <a:r>
              <a:rPr lang="hr-HR" sz="2400" b="1" dirty="0" smtClean="0">
                <a:solidFill>
                  <a:schemeClr val="bg1"/>
                </a:solidFill>
              </a:rPr>
              <a:t>ONO JE </a:t>
            </a:r>
          </a:p>
          <a:p>
            <a:pPr marL="514350" indent="-514350" algn="r" fontAlgn="base">
              <a:spcBef>
                <a:spcPct val="0"/>
              </a:spcBef>
              <a:spcAft>
                <a:spcPct val="0"/>
              </a:spcAft>
            </a:pPr>
            <a:r>
              <a:rPr lang="hr-HR" sz="2400" b="1" dirty="0" smtClean="0">
                <a:solidFill>
                  <a:schemeClr val="bg1"/>
                </a:solidFill>
              </a:rPr>
              <a:t>U ZLATNIM TRENUCIMA KOJE STE PROVELI SA SVOJOM DJECOM.</a:t>
            </a:r>
          </a:p>
          <a:p>
            <a:pPr marL="514350" indent="-514350" algn="r" fontAlgn="base">
              <a:spcBef>
                <a:spcPct val="0"/>
              </a:spcBef>
              <a:spcAft>
                <a:spcPct val="0"/>
              </a:spcAft>
            </a:pPr>
            <a:endParaRPr lang="hr-HR" sz="2400" dirty="0" smtClean="0">
              <a:solidFill>
                <a:schemeClr val="bg1"/>
              </a:solidFill>
            </a:endParaRPr>
          </a:p>
          <a:p>
            <a:pPr marL="514350" indent="-514350" algn="r" fontAlgn="base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214554"/>
            <a:ext cx="4500561" cy="3000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lum contrast="30000"/>
          </a:blip>
          <a:srcRect/>
          <a:stretch>
            <a:fillRect/>
          </a:stretch>
        </p:blipFill>
        <p:spPr bwMode="auto">
          <a:xfrm>
            <a:off x="4572000" y="3357562"/>
            <a:ext cx="4572000" cy="350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chemeClr val="bg2">
              <a:lumMod val="50000"/>
            </a:schemeClr>
          </a:solid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US" sz="3200" b="1" dirty="0" smtClean="0">
                <a:solidFill>
                  <a:schemeClr val="tx1"/>
                </a:solidFill>
              </a:rPr>
              <a:t>MJESEC BORBE PROTIV OVISNOSTI </a:t>
            </a:r>
            <a:r>
              <a:rPr lang="hr-HR" sz="3200" b="1" dirty="0" smtClean="0">
                <a:solidFill>
                  <a:schemeClr val="tx1"/>
                </a:solidFill>
              </a:rPr>
              <a:t/>
            </a:r>
            <a:br>
              <a:rPr lang="hr-HR" sz="3200" b="1" dirty="0" smtClean="0">
                <a:solidFill>
                  <a:schemeClr val="tx1"/>
                </a:solidFill>
              </a:rPr>
            </a:br>
            <a:r>
              <a:rPr lang="en-US" sz="3200" b="1" dirty="0" smtClean="0">
                <a:solidFill>
                  <a:schemeClr val="tx1"/>
                </a:solidFill>
              </a:rPr>
              <a:t>15.11. </a:t>
            </a:r>
            <a:r>
              <a:rPr lang="hr-HR" sz="3200" b="1" dirty="0" smtClean="0">
                <a:solidFill>
                  <a:schemeClr val="tx1"/>
                </a:solidFill>
              </a:rPr>
              <a:t>-</a:t>
            </a:r>
            <a:r>
              <a:rPr lang="en-US" sz="3200" b="1" dirty="0" smtClean="0">
                <a:solidFill>
                  <a:schemeClr val="tx1"/>
                </a:solidFill>
              </a:rPr>
              <a:t> 15. 12</a:t>
            </a:r>
            <a:r>
              <a:rPr lang="hr-HR" sz="3200" b="1" dirty="0" smtClean="0">
                <a:solidFill>
                  <a:schemeClr val="tx1"/>
                </a:solidFill>
              </a:rPr>
              <a:t>. </a:t>
            </a:r>
            <a:endParaRPr lang="en-US" sz="3200" b="1" dirty="0">
              <a:solidFill>
                <a:schemeClr val="tx1"/>
              </a:solidFill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>
          <a:xfrm>
            <a:off x="0" y="1071546"/>
            <a:ext cx="4497388" cy="1108069"/>
          </a:xfrm>
          <a:solidFill>
            <a:schemeClr val="bg2">
              <a:lumMod val="75000"/>
            </a:schemeClr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hr-HR" sz="1400" b="0" dirty="0" smtClean="0">
                <a:solidFill>
                  <a:schemeClr val="tx1"/>
                </a:solidFill>
              </a:rPr>
              <a:t>PORUKE KORISNIKA </a:t>
            </a:r>
          </a:p>
          <a:p>
            <a:pPr algn="ctr"/>
            <a:r>
              <a:rPr lang="hr-HR" sz="1400" b="0" dirty="0" smtClean="0">
                <a:solidFill>
                  <a:schemeClr val="tx1"/>
                </a:solidFill>
              </a:rPr>
              <a:t> CENTRA ZA ODVIKAVANJE OD OVISNOSTI MARJANOVAC </a:t>
            </a:r>
          </a:p>
          <a:p>
            <a:pPr algn="ctr"/>
            <a:r>
              <a:rPr lang="hr-HR" sz="1400" b="0" dirty="0" smtClean="0">
                <a:solidFill>
                  <a:schemeClr val="tx1"/>
                </a:solidFill>
              </a:rPr>
              <a:t>MLADIMA</a:t>
            </a:r>
            <a:endParaRPr lang="en-US" sz="1400" b="0" dirty="0">
              <a:solidFill>
                <a:schemeClr val="tx1"/>
              </a:solidFill>
            </a:endParaRPr>
          </a:p>
        </p:txBody>
      </p:sp>
      <p:sp>
        <p:nvSpPr>
          <p:cNvPr id="11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4572000" y="1071546"/>
            <a:ext cx="4572000" cy="1108069"/>
          </a:xfrm>
          <a:solidFill>
            <a:schemeClr val="bg2">
              <a:lumMod val="75000"/>
            </a:schemeClr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hr-HR" sz="1400" b="0" dirty="0" smtClean="0">
                <a:solidFill>
                  <a:schemeClr val="tx1"/>
                </a:solidFill>
              </a:rPr>
              <a:t>PORUKE KORISNIKA </a:t>
            </a:r>
          </a:p>
          <a:p>
            <a:pPr algn="ctr"/>
            <a:r>
              <a:rPr lang="hr-HR" sz="1400" b="0" dirty="0" smtClean="0">
                <a:solidFill>
                  <a:schemeClr val="tx1"/>
                </a:solidFill>
              </a:rPr>
              <a:t> CENTRA ZA ODVIKAVANJE OD OVISNOSTI MARJANOVAC </a:t>
            </a:r>
          </a:p>
          <a:p>
            <a:pPr algn="ctr"/>
            <a:r>
              <a:rPr lang="hr-HR" sz="1400" b="0" dirty="0" smtClean="0">
                <a:solidFill>
                  <a:schemeClr val="tx1"/>
                </a:solidFill>
              </a:rPr>
              <a:t>RODITELJIMA</a:t>
            </a:r>
            <a:endParaRPr lang="en-US" sz="1600" b="0" dirty="0">
              <a:solidFill>
                <a:schemeClr val="tx1"/>
              </a:solidFill>
            </a:endParaRPr>
          </a:p>
        </p:txBody>
      </p:sp>
      <p:sp>
        <p:nvSpPr>
          <p:cNvPr id="11266" name="Rectangle 2"/>
          <p:cNvSpPr>
            <a:spLocks noChangeArrowheads="1"/>
          </p:cNvSpPr>
          <p:nvPr/>
        </p:nvSpPr>
        <p:spPr bwMode="auto">
          <a:xfrm>
            <a:off x="0" y="5226784"/>
            <a:ext cx="4429124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514350" indent="-514350" algn="ctr" fontAlgn="base">
              <a:spcBef>
                <a:spcPct val="0"/>
              </a:spcBef>
              <a:spcAft>
                <a:spcPct val="0"/>
              </a:spcAft>
            </a:pPr>
            <a:r>
              <a:rPr lang="hr-HR" sz="2000" b="1" dirty="0" smtClean="0"/>
              <a:t>ZABAVLJATE SE</a:t>
            </a:r>
            <a:r>
              <a:rPr lang="en-US" sz="2000" b="1" dirty="0" smtClean="0"/>
              <a:t>!</a:t>
            </a:r>
            <a:r>
              <a:rPr lang="hr-HR" sz="2000" b="1" dirty="0" smtClean="0"/>
              <a:t> ISTRAŽUJTE NOVE MOGUĆNOSTI KOJE ŽIVOT PRED VAS STAVLJA </a:t>
            </a:r>
            <a:r>
              <a:rPr lang="en-US" sz="2000" b="1" dirty="0" smtClean="0"/>
              <a:t>,</a:t>
            </a:r>
            <a:endParaRPr lang="hr-HR" sz="2000" b="1" dirty="0" smtClean="0"/>
          </a:p>
          <a:p>
            <a:pPr marL="514350" indent="-514350" algn="ctr" fontAlgn="base">
              <a:spcBef>
                <a:spcPct val="0"/>
              </a:spcBef>
              <a:spcAft>
                <a:spcPct val="0"/>
              </a:spcAft>
            </a:pPr>
            <a:r>
              <a:rPr lang="hr-HR" sz="2000" b="1" dirty="0" smtClean="0"/>
              <a:t>ALI NE POD SVAKU CIJEN</a:t>
            </a:r>
            <a:r>
              <a:rPr lang="en-US" sz="2000" b="1" dirty="0" smtClean="0"/>
              <a:t>U</a:t>
            </a:r>
            <a:endParaRPr lang="hr-HR" sz="2000" b="1" dirty="0" smtClean="0"/>
          </a:p>
          <a:p>
            <a:pPr marL="514350" indent="-514350" algn="ctr" fontAlgn="base">
              <a:spcBef>
                <a:spcPct val="0"/>
              </a:spcBef>
              <a:spcAft>
                <a:spcPct val="0"/>
              </a:spcAft>
            </a:pPr>
            <a:r>
              <a:rPr lang="hr-HR" sz="2000" b="1" dirty="0" smtClean="0"/>
              <a:t> I NA ŠTETU SEBI ILI DRUGIMA.</a:t>
            </a:r>
            <a:endParaRPr lang="en-US" sz="2400" b="1" dirty="0"/>
          </a:p>
        </p:txBody>
      </p:sp>
      <p:sp>
        <p:nvSpPr>
          <p:cNvPr id="9" name="Rectangle 8"/>
          <p:cNvSpPr/>
          <p:nvPr/>
        </p:nvSpPr>
        <p:spPr>
          <a:xfrm>
            <a:off x="4572000" y="2143116"/>
            <a:ext cx="4572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2000" b="1" dirty="0" smtClean="0"/>
              <a:t>NI</a:t>
            </a:r>
            <a:r>
              <a:rPr lang="hr-HR" sz="2000" b="1" dirty="0" smtClean="0"/>
              <a:t>SU </a:t>
            </a:r>
            <a:r>
              <a:rPr lang="en-US" sz="2000" b="1" dirty="0" smtClean="0"/>
              <a:t>NAJ</a:t>
            </a:r>
            <a:r>
              <a:rPr lang="hr-HR" sz="2000" b="1" dirty="0" smtClean="0"/>
              <a:t>GORI NESTAŠLUCI VAŠE </a:t>
            </a:r>
          </a:p>
          <a:p>
            <a:pPr>
              <a:buNone/>
            </a:pPr>
            <a:r>
              <a:rPr lang="en-US" sz="2000" b="1" dirty="0" smtClean="0"/>
              <a:t>DJEC</a:t>
            </a:r>
            <a:r>
              <a:rPr lang="hr-HR" sz="2000" b="1" dirty="0" smtClean="0"/>
              <a:t>E.</a:t>
            </a:r>
            <a:r>
              <a:rPr lang="en-US" sz="2000" b="1" dirty="0" smtClean="0"/>
              <a:t> </a:t>
            </a:r>
            <a:r>
              <a:rPr lang="hr-HR" sz="2000" b="1" dirty="0" smtClean="0"/>
              <a:t>TO JE PUT ODRASTANJA.</a:t>
            </a:r>
          </a:p>
          <a:p>
            <a:pPr>
              <a:buNone/>
            </a:pPr>
            <a:r>
              <a:rPr lang="hr-HR" sz="2000" b="1" dirty="0" smtClean="0"/>
              <a:t>PUNO JE GORE </a:t>
            </a:r>
            <a:r>
              <a:rPr lang="en-US" sz="2000" b="1" dirty="0" smtClean="0"/>
              <a:t>KAD O TOME S </a:t>
            </a:r>
            <a:r>
              <a:rPr lang="hr-HR" sz="2000" b="1" dirty="0" smtClean="0"/>
              <a:t>NJIMA</a:t>
            </a:r>
            <a:r>
              <a:rPr lang="en-US" sz="2000" b="1" dirty="0" smtClean="0"/>
              <a:t> NE </a:t>
            </a:r>
            <a:r>
              <a:rPr lang="hr-HR" sz="2000" b="1" dirty="0" smtClean="0"/>
              <a:t>MOŽETE </a:t>
            </a:r>
            <a:r>
              <a:rPr lang="en-US" sz="2000" b="1" dirty="0" smtClean="0"/>
              <a:t>RA</a:t>
            </a:r>
            <a:r>
              <a:rPr lang="hr-HR" sz="2000" b="1" dirty="0" smtClean="0"/>
              <a:t>Z</a:t>
            </a:r>
            <a:r>
              <a:rPr lang="en-US" sz="2000" b="1" dirty="0" smtClean="0"/>
              <a:t>GOVARA</a:t>
            </a:r>
            <a:r>
              <a:rPr lang="hr-HR" sz="2000" b="1" dirty="0" smtClean="0"/>
              <a:t>TI.</a:t>
            </a:r>
            <a:endParaRPr lang="en-US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7" name="Picture 3" descr="C:\Documents and Settings\Mare\My Documents\My Pictures\57.jp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572000" y="2285993"/>
            <a:ext cx="4572000" cy="45720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chemeClr val="tx2">
              <a:lumMod val="40000"/>
              <a:lumOff val="60000"/>
            </a:schemeClr>
          </a:solid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US" sz="3200" b="1" dirty="0" smtClean="0">
                <a:solidFill>
                  <a:schemeClr val="tx1"/>
                </a:solidFill>
              </a:rPr>
              <a:t>MJESEC BORBE PROTIV OVISNOSTI </a:t>
            </a:r>
            <a:r>
              <a:rPr lang="hr-HR" sz="3200" b="1" dirty="0" smtClean="0">
                <a:solidFill>
                  <a:schemeClr val="tx1"/>
                </a:solidFill>
              </a:rPr>
              <a:t/>
            </a:r>
            <a:br>
              <a:rPr lang="hr-HR" sz="3200" b="1" dirty="0" smtClean="0">
                <a:solidFill>
                  <a:schemeClr val="tx1"/>
                </a:solidFill>
              </a:rPr>
            </a:br>
            <a:r>
              <a:rPr lang="en-US" sz="3200" b="1" dirty="0" smtClean="0">
                <a:solidFill>
                  <a:schemeClr val="tx1"/>
                </a:solidFill>
              </a:rPr>
              <a:t>15.11. </a:t>
            </a:r>
            <a:r>
              <a:rPr lang="hr-HR" sz="3200" b="1" dirty="0" smtClean="0">
                <a:solidFill>
                  <a:schemeClr val="tx1"/>
                </a:solidFill>
              </a:rPr>
              <a:t>-</a:t>
            </a:r>
            <a:r>
              <a:rPr lang="en-US" sz="3200" b="1" dirty="0" smtClean="0">
                <a:solidFill>
                  <a:schemeClr val="tx1"/>
                </a:solidFill>
              </a:rPr>
              <a:t> 15. 12</a:t>
            </a:r>
            <a:r>
              <a:rPr lang="hr-HR" sz="3200" b="1" dirty="0" smtClean="0">
                <a:solidFill>
                  <a:schemeClr val="tx1"/>
                </a:solidFill>
              </a:rPr>
              <a:t>. </a:t>
            </a:r>
            <a:endParaRPr lang="en-US" sz="3200" b="1" dirty="0">
              <a:solidFill>
                <a:schemeClr val="tx1"/>
              </a:solidFill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>
          <a:xfrm>
            <a:off x="0" y="1071546"/>
            <a:ext cx="4497388" cy="1108069"/>
          </a:xfrm>
          <a:solidFill>
            <a:schemeClr val="accent3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hr-HR" sz="1400" b="0" dirty="0" smtClean="0">
                <a:solidFill>
                  <a:schemeClr val="tx1"/>
                </a:solidFill>
              </a:rPr>
              <a:t>PORUKE KORISNIKA </a:t>
            </a:r>
          </a:p>
          <a:p>
            <a:pPr algn="ctr"/>
            <a:r>
              <a:rPr lang="hr-HR" sz="1400" b="0" dirty="0" smtClean="0">
                <a:solidFill>
                  <a:schemeClr val="tx1"/>
                </a:solidFill>
              </a:rPr>
              <a:t> CENTRA ZA ODVIKAVANJE OD OVISNOSTI MARJANOVAC </a:t>
            </a:r>
          </a:p>
          <a:p>
            <a:pPr algn="ctr"/>
            <a:r>
              <a:rPr lang="hr-HR" sz="1400" b="0" dirty="0" smtClean="0">
                <a:solidFill>
                  <a:schemeClr val="tx1"/>
                </a:solidFill>
              </a:rPr>
              <a:t>MLADIMA</a:t>
            </a:r>
            <a:endParaRPr lang="en-US" sz="1400" b="0" dirty="0">
              <a:solidFill>
                <a:schemeClr val="tx1"/>
              </a:solidFill>
            </a:endParaRPr>
          </a:p>
        </p:txBody>
      </p:sp>
      <p:sp>
        <p:nvSpPr>
          <p:cNvPr id="11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4572000" y="1071546"/>
            <a:ext cx="4572000" cy="1108069"/>
          </a:xfrm>
          <a:solidFill>
            <a:schemeClr val="tx2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hr-HR" sz="1400" b="0" dirty="0" smtClean="0">
                <a:solidFill>
                  <a:schemeClr val="tx1"/>
                </a:solidFill>
              </a:rPr>
              <a:t>PORUKE KORISNIKA </a:t>
            </a:r>
          </a:p>
          <a:p>
            <a:pPr algn="ctr"/>
            <a:r>
              <a:rPr lang="hr-HR" sz="1400" b="0" dirty="0" smtClean="0">
                <a:solidFill>
                  <a:schemeClr val="tx1"/>
                </a:solidFill>
              </a:rPr>
              <a:t> CENTRA ZA ODVIKAVANJE OD OVISNOSTI MARJANOVAC </a:t>
            </a:r>
          </a:p>
          <a:p>
            <a:pPr algn="ctr"/>
            <a:r>
              <a:rPr lang="hr-HR" sz="1400" b="0" dirty="0" smtClean="0">
                <a:solidFill>
                  <a:schemeClr val="tx1"/>
                </a:solidFill>
              </a:rPr>
              <a:t>RODITELJIMA</a:t>
            </a:r>
            <a:endParaRPr lang="en-US" sz="1600" b="0" dirty="0">
              <a:solidFill>
                <a:schemeClr val="tx1"/>
              </a:solidFill>
            </a:endParaRPr>
          </a:p>
        </p:txBody>
      </p:sp>
      <p:pic>
        <p:nvPicPr>
          <p:cNvPr id="13" name="Content Placeholder 12" descr="44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0" y="2214555"/>
            <a:ext cx="4643438" cy="46434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Rectangle 8"/>
          <p:cNvSpPr/>
          <p:nvPr/>
        </p:nvSpPr>
        <p:spPr>
          <a:xfrm>
            <a:off x="5572132" y="2285992"/>
            <a:ext cx="2571768" cy="4524315"/>
          </a:xfrm>
          <a:prstGeom prst="rect">
            <a:avLst/>
          </a:prstGeom>
          <a:solidFill>
            <a:schemeClr val="accent3">
              <a:lumMod val="60000"/>
              <a:lumOff val="40000"/>
              <a:alpha val="59000"/>
            </a:schemeClr>
          </a:solidFill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hr-HR" sz="2400" b="1" dirty="0" smtClean="0"/>
              <a:t>NITI JEDAN </a:t>
            </a:r>
          </a:p>
          <a:p>
            <a:pPr algn="ctr">
              <a:buNone/>
            </a:pPr>
            <a:r>
              <a:rPr lang="hr-HR" sz="2400" b="1" dirty="0" smtClean="0"/>
              <a:t>PUT NIJE NASTAO SAM OD SEBE. NETKO JE NJIME PROŠAO PRIJE VAS.</a:t>
            </a:r>
          </a:p>
          <a:p>
            <a:pPr algn="ctr">
              <a:buNone/>
            </a:pPr>
            <a:r>
              <a:rPr lang="hr-HR" sz="2400" b="1" dirty="0" smtClean="0"/>
              <a:t>PAZITE NA SVOJ KORAK </a:t>
            </a:r>
          </a:p>
          <a:p>
            <a:pPr algn="ctr">
              <a:buNone/>
            </a:pPr>
            <a:r>
              <a:rPr lang="hr-HR" sz="2400" b="1" dirty="0" smtClean="0"/>
              <a:t>I NE ZABORAVITE NA ONE  </a:t>
            </a:r>
          </a:p>
          <a:p>
            <a:pPr algn="ctr">
              <a:buNone/>
            </a:pPr>
            <a:r>
              <a:rPr lang="hr-HR" sz="2400" b="1" dirty="0" smtClean="0"/>
              <a:t>KOJI </a:t>
            </a:r>
          </a:p>
          <a:p>
            <a:pPr algn="ctr">
              <a:buNone/>
            </a:pPr>
            <a:r>
              <a:rPr lang="hr-HR" sz="2400" b="1" dirty="0" smtClean="0"/>
              <a:t> VAS SLIJEDE.</a:t>
            </a:r>
            <a:endParaRPr lang="en-US" sz="2400" b="1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4"/>
          </p:nvPr>
        </p:nvSpPr>
        <p:spPr>
          <a:xfrm>
            <a:off x="1285852" y="2214554"/>
            <a:ext cx="2071702" cy="4643446"/>
          </a:xfrm>
          <a:solidFill>
            <a:schemeClr val="accent1">
              <a:lumMod val="60000"/>
              <a:lumOff val="40000"/>
              <a:alpha val="30000"/>
            </a:schemeClr>
          </a:solidFill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endParaRPr lang="hr-HR" b="1" dirty="0" smtClean="0"/>
          </a:p>
          <a:p>
            <a:pPr algn="ctr">
              <a:buNone/>
            </a:pPr>
            <a:r>
              <a:rPr lang="hr-HR" b="1" dirty="0" smtClean="0"/>
              <a:t>TAKO JE MALA </a:t>
            </a:r>
          </a:p>
          <a:p>
            <a:pPr algn="ctr">
              <a:buNone/>
            </a:pPr>
            <a:r>
              <a:rPr lang="hr-HR" b="1" dirty="0" smtClean="0"/>
              <a:t>GRANICA</a:t>
            </a:r>
          </a:p>
          <a:p>
            <a:pPr algn="ctr">
              <a:buNone/>
            </a:pPr>
            <a:r>
              <a:rPr lang="hr-HR" b="1" dirty="0" smtClean="0"/>
              <a:t> IZMEĐU</a:t>
            </a:r>
          </a:p>
          <a:p>
            <a:pPr algn="ctr">
              <a:buNone/>
            </a:pPr>
            <a:r>
              <a:rPr lang="hr-HR" b="1" dirty="0" smtClean="0"/>
              <a:t> ŽIVOTA</a:t>
            </a:r>
          </a:p>
          <a:p>
            <a:pPr algn="ctr">
              <a:buNone/>
            </a:pPr>
            <a:r>
              <a:rPr lang="hr-HR" b="1" dirty="0" smtClean="0"/>
              <a:t> I SMRTI.</a:t>
            </a:r>
          </a:p>
          <a:p>
            <a:pPr algn="ctr">
              <a:buNone/>
            </a:pPr>
            <a:r>
              <a:rPr lang="hr-HR" b="1" dirty="0" smtClean="0"/>
              <a:t>NAJČEŠĆE </a:t>
            </a:r>
          </a:p>
          <a:p>
            <a:pPr algn="ctr">
              <a:buNone/>
            </a:pPr>
            <a:r>
              <a:rPr lang="hr-HR" b="1" dirty="0" smtClean="0"/>
              <a:t>OVISI O TEBI </a:t>
            </a:r>
          </a:p>
          <a:p>
            <a:pPr algn="ctr">
              <a:buNone/>
            </a:pPr>
            <a:r>
              <a:rPr lang="hr-HR" b="1" dirty="0" smtClean="0"/>
              <a:t>SAMOM </a:t>
            </a:r>
          </a:p>
          <a:p>
            <a:pPr algn="ctr">
              <a:buNone/>
            </a:pPr>
            <a:r>
              <a:rPr lang="hr-HR" b="1" dirty="0" smtClean="0"/>
              <a:t>NA</a:t>
            </a:r>
          </a:p>
          <a:p>
            <a:pPr algn="ctr">
              <a:buNone/>
            </a:pPr>
            <a:r>
              <a:rPr lang="hr-HR" b="1" dirty="0" smtClean="0"/>
              <a:t> KOJOJ SI </a:t>
            </a:r>
          </a:p>
          <a:p>
            <a:pPr algn="ctr">
              <a:buNone/>
            </a:pPr>
            <a:r>
              <a:rPr lang="hr-HR" b="1" dirty="0" smtClean="0"/>
              <a:t>STRANI.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Documents and Settings\Mare\Desktop\prilipo\301323_314914581867968_138728192819942_1338209_1420495592_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929066"/>
            <a:ext cx="4429124" cy="2928934"/>
          </a:xfrm>
          <a:prstGeom prst="rect">
            <a:avLst/>
          </a:prstGeom>
          <a:noFill/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rgbClr val="800000"/>
          </a:solid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US" sz="3200" b="1" dirty="0" smtClean="0">
                <a:solidFill>
                  <a:schemeClr val="bg1">
                    <a:lumMod val="75000"/>
                  </a:schemeClr>
                </a:solidFill>
              </a:rPr>
              <a:t>MJESEC BORBE PROTIV OVISNOSTI </a:t>
            </a:r>
            <a:r>
              <a:rPr lang="hr-HR" sz="3200" b="1" dirty="0" smtClean="0">
                <a:solidFill>
                  <a:schemeClr val="bg1">
                    <a:lumMod val="75000"/>
                  </a:schemeClr>
                </a:solidFill>
              </a:rPr>
              <a:t/>
            </a:r>
            <a:br>
              <a:rPr lang="hr-HR" sz="3200" b="1" dirty="0" smtClean="0">
                <a:solidFill>
                  <a:schemeClr val="bg1">
                    <a:lumMod val="75000"/>
                  </a:schemeClr>
                </a:solidFill>
              </a:rPr>
            </a:br>
            <a:r>
              <a:rPr lang="en-US" sz="3200" b="1" dirty="0" smtClean="0">
                <a:solidFill>
                  <a:schemeClr val="bg1">
                    <a:lumMod val="75000"/>
                  </a:schemeClr>
                </a:solidFill>
              </a:rPr>
              <a:t>15.11. </a:t>
            </a:r>
            <a:r>
              <a:rPr lang="hr-HR" sz="3200" b="1" dirty="0" smtClean="0">
                <a:solidFill>
                  <a:schemeClr val="bg1">
                    <a:lumMod val="75000"/>
                  </a:schemeClr>
                </a:solidFill>
              </a:rPr>
              <a:t>-</a:t>
            </a:r>
            <a:r>
              <a:rPr lang="en-US" sz="3200" b="1" dirty="0" smtClean="0">
                <a:solidFill>
                  <a:schemeClr val="bg1">
                    <a:lumMod val="75000"/>
                  </a:schemeClr>
                </a:solidFill>
              </a:rPr>
              <a:t> 15. 12</a:t>
            </a:r>
            <a:r>
              <a:rPr lang="hr-HR" sz="3200" b="1" dirty="0" smtClean="0">
                <a:solidFill>
                  <a:schemeClr val="bg1">
                    <a:lumMod val="75000"/>
                  </a:schemeClr>
                </a:solidFill>
              </a:rPr>
              <a:t>. </a:t>
            </a:r>
            <a:endParaRPr lang="en-US" sz="3200" b="1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>
          <a:xfrm>
            <a:off x="0" y="1071546"/>
            <a:ext cx="4497388" cy="1108069"/>
          </a:xfrm>
          <a:gradFill flip="none" rotWithShape="1">
            <a:gsLst>
              <a:gs pos="0">
                <a:srgbClr val="990000">
                  <a:tint val="66000"/>
                  <a:satMod val="160000"/>
                </a:srgbClr>
              </a:gs>
              <a:gs pos="50000">
                <a:srgbClr val="990000">
                  <a:tint val="44500"/>
                  <a:satMod val="160000"/>
                </a:srgbClr>
              </a:gs>
              <a:gs pos="100000">
                <a:srgbClr val="990000">
                  <a:tint val="23500"/>
                  <a:satMod val="160000"/>
                </a:srgbClr>
              </a:gs>
            </a:gsLst>
            <a:lin ang="5400000" scaled="1"/>
            <a:tileRect/>
          </a:gra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hr-HR" sz="1400" dirty="0" smtClean="0">
                <a:solidFill>
                  <a:schemeClr val="tx1"/>
                </a:solidFill>
              </a:rPr>
              <a:t>PORUKE KORISNIKA </a:t>
            </a:r>
          </a:p>
          <a:p>
            <a:pPr algn="ctr"/>
            <a:r>
              <a:rPr lang="hr-HR" sz="1400" dirty="0" smtClean="0">
                <a:solidFill>
                  <a:schemeClr val="tx1"/>
                </a:solidFill>
              </a:rPr>
              <a:t> CENTRA ZA ODVIKAVANJE OD OVISNOSTI MARJANOVAC </a:t>
            </a:r>
          </a:p>
          <a:p>
            <a:pPr algn="ctr"/>
            <a:r>
              <a:rPr lang="hr-HR" sz="1400" dirty="0" smtClean="0">
                <a:solidFill>
                  <a:schemeClr val="tx1"/>
                </a:solidFill>
              </a:rPr>
              <a:t>MLADIMA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10" name="Content Placeholder 9"/>
          <p:cNvSpPr>
            <a:spLocks noGrp="1"/>
          </p:cNvSpPr>
          <p:nvPr>
            <p:ph sz="quarter" idx="4"/>
          </p:nvPr>
        </p:nvSpPr>
        <p:spPr>
          <a:xfrm>
            <a:off x="4572000" y="2285992"/>
            <a:ext cx="2071702" cy="2214578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hr-HR" sz="4000" b="1" dirty="0" smtClean="0">
                <a:solidFill>
                  <a:schemeClr val="bg1"/>
                </a:solidFill>
              </a:rPr>
              <a:t>POTIČITE</a:t>
            </a:r>
          </a:p>
          <a:p>
            <a:pPr>
              <a:buNone/>
            </a:pPr>
            <a:r>
              <a:rPr lang="hr-HR" sz="4000" b="1" dirty="0" smtClean="0">
                <a:solidFill>
                  <a:schemeClr val="bg1"/>
                </a:solidFill>
              </a:rPr>
              <a:t>SVOJU</a:t>
            </a:r>
          </a:p>
          <a:p>
            <a:pPr>
              <a:buNone/>
            </a:pPr>
            <a:r>
              <a:rPr lang="hr-HR" sz="4000" b="1" dirty="0" smtClean="0">
                <a:solidFill>
                  <a:schemeClr val="bg1"/>
                </a:solidFill>
              </a:rPr>
              <a:t>DJECU</a:t>
            </a:r>
          </a:p>
          <a:p>
            <a:pPr>
              <a:buNone/>
            </a:pPr>
            <a:r>
              <a:rPr lang="hr-HR" sz="4000" b="1" dirty="0" smtClean="0">
                <a:solidFill>
                  <a:schemeClr val="bg1"/>
                </a:solidFill>
              </a:rPr>
              <a:t> DA</a:t>
            </a:r>
          </a:p>
          <a:p>
            <a:pPr>
              <a:buNone/>
            </a:pPr>
            <a:r>
              <a:rPr lang="hr-HR" sz="4000" b="1" dirty="0" smtClean="0">
                <a:solidFill>
                  <a:schemeClr val="bg1"/>
                </a:solidFill>
              </a:rPr>
              <a:t>SANJAJU.</a:t>
            </a:r>
            <a:endParaRPr lang="en-US" dirty="0">
              <a:solidFill>
                <a:schemeClr val="bg1"/>
              </a:solidFill>
              <a:effectLst>
                <a:glow rad="101600">
                  <a:schemeClr val="accent5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11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4429124" y="1071546"/>
            <a:ext cx="4714876" cy="1108069"/>
          </a:xfrm>
          <a:gradFill flip="none" rotWithShape="1">
            <a:gsLst>
              <a:gs pos="0">
                <a:srgbClr val="800000">
                  <a:tint val="66000"/>
                  <a:satMod val="160000"/>
                </a:srgbClr>
              </a:gs>
              <a:gs pos="50000">
                <a:srgbClr val="800000">
                  <a:tint val="44500"/>
                  <a:satMod val="160000"/>
                </a:srgbClr>
              </a:gs>
              <a:gs pos="100000">
                <a:srgbClr val="800000">
                  <a:tint val="23500"/>
                  <a:satMod val="160000"/>
                </a:srgbClr>
              </a:gs>
            </a:gsLst>
            <a:lin ang="16200000" scaled="1"/>
            <a:tileRect/>
          </a:gra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hr-HR" sz="1400" dirty="0" smtClean="0">
                <a:solidFill>
                  <a:schemeClr val="tx1"/>
                </a:solidFill>
              </a:rPr>
              <a:t>PORUKE KORISNIKA </a:t>
            </a:r>
          </a:p>
          <a:p>
            <a:pPr algn="ctr"/>
            <a:r>
              <a:rPr lang="hr-HR" sz="1400" dirty="0" smtClean="0">
                <a:solidFill>
                  <a:schemeClr val="tx1"/>
                </a:solidFill>
              </a:rPr>
              <a:t> CENTRA ZA ODVIKAVANJE OD OVISNOSTI MARJANOVAC </a:t>
            </a:r>
          </a:p>
          <a:p>
            <a:pPr algn="ctr"/>
            <a:r>
              <a:rPr lang="hr-HR" sz="1400" dirty="0" smtClean="0">
                <a:solidFill>
                  <a:schemeClr val="tx1"/>
                </a:solidFill>
              </a:rPr>
              <a:t>RODITELJIMA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429520" y="2643182"/>
            <a:ext cx="171448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hr-HR" sz="2800" b="1" dirty="0" smtClean="0">
                <a:solidFill>
                  <a:schemeClr val="bg1"/>
                </a:solidFill>
              </a:rPr>
              <a:t>NE DAJTE IM </a:t>
            </a:r>
          </a:p>
          <a:p>
            <a:pPr algn="ctr">
              <a:buNone/>
            </a:pPr>
            <a:r>
              <a:rPr lang="hr-HR" sz="2800" b="1" dirty="0" smtClean="0">
                <a:solidFill>
                  <a:schemeClr val="bg1"/>
                </a:solidFill>
              </a:rPr>
              <a:t>DA SANJARE.</a:t>
            </a:r>
            <a:endParaRPr lang="en-US" sz="2800" dirty="0">
              <a:solidFill>
                <a:schemeClr val="bg1"/>
              </a:solidFill>
              <a:effectLst>
                <a:glow rad="101600">
                  <a:schemeClr val="accent5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0" y="2214554"/>
            <a:ext cx="4429124" cy="1714512"/>
          </a:xfrm>
          <a:gradFill flip="none" rotWithShape="1">
            <a:gsLst>
              <a:gs pos="0">
                <a:srgbClr val="140000"/>
              </a:gs>
              <a:gs pos="50000">
                <a:srgbClr val="800000">
                  <a:shade val="67500"/>
                  <a:satMod val="115000"/>
                </a:srgbClr>
              </a:gs>
              <a:gs pos="100000">
                <a:srgbClr val="800000">
                  <a:shade val="100000"/>
                  <a:satMod val="115000"/>
                </a:srgbClr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algn="ctr">
              <a:buNone/>
            </a:pPr>
            <a:r>
              <a:rPr lang="hr-HR" sz="2000" b="1" dirty="0" smtClean="0">
                <a:solidFill>
                  <a:schemeClr val="bg1">
                    <a:lumMod val="75000"/>
                  </a:schemeClr>
                </a:solidFill>
              </a:rPr>
              <a:t>NE ZATVARAJ OČI PRED ISTINOM</a:t>
            </a:r>
          </a:p>
          <a:p>
            <a:pPr algn="ctr">
              <a:buNone/>
            </a:pPr>
            <a:r>
              <a:rPr lang="hr-HR" sz="2000" b="1" dirty="0" smtClean="0">
                <a:solidFill>
                  <a:schemeClr val="bg1">
                    <a:lumMod val="75000"/>
                  </a:schemeClr>
                </a:solidFill>
              </a:rPr>
              <a:t> O SEBI I SVOJIM PROBLEMIMA</a:t>
            </a:r>
          </a:p>
          <a:p>
            <a:pPr algn="ctr">
              <a:buNone/>
            </a:pPr>
            <a:r>
              <a:rPr lang="hr-HR" sz="2000" b="1" dirty="0" smtClean="0">
                <a:solidFill>
                  <a:schemeClr val="bg1">
                    <a:lumMod val="75000"/>
                  </a:schemeClr>
                </a:solidFill>
              </a:rPr>
              <a:t> I NE ČEKAJ DA IH RIJEŠAVAJU</a:t>
            </a:r>
          </a:p>
          <a:p>
            <a:pPr algn="ctr">
              <a:buNone/>
            </a:pPr>
            <a:r>
              <a:rPr lang="hr-HR" sz="2000" b="1" dirty="0" smtClean="0">
                <a:solidFill>
                  <a:schemeClr val="bg1">
                    <a:lumMod val="75000"/>
                  </a:schemeClr>
                </a:solidFill>
              </a:rPr>
              <a:t>DRUGI UMJESTO TEBE.</a:t>
            </a:r>
            <a:endParaRPr lang="hr-HR" sz="2000" b="1" dirty="0" smtClean="0"/>
          </a:p>
          <a:p>
            <a:pPr algn="ctr">
              <a:buNone/>
            </a:pPr>
            <a:endParaRPr lang="en-US" sz="2000" b="1" dirty="0"/>
          </a:p>
        </p:txBody>
      </p:sp>
      <p:pic>
        <p:nvPicPr>
          <p:cNvPr id="1027" name="Picture 3" descr="C:\Documents and Settings\Mare\Desktop\prilipo\293542_308102519215841_138728192819942_1310829_196772511_n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29124" y="2214554"/>
            <a:ext cx="4714876" cy="1784851"/>
          </a:xfrm>
          <a:prstGeom prst="rect">
            <a:avLst/>
          </a:prstGeom>
          <a:noFill/>
        </p:spPr>
      </p:pic>
      <p:sp>
        <p:nvSpPr>
          <p:cNvPr id="14" name="Rectangle 13"/>
          <p:cNvSpPr/>
          <p:nvPr/>
        </p:nvSpPr>
        <p:spPr>
          <a:xfrm>
            <a:off x="4429124" y="3929066"/>
            <a:ext cx="4714876" cy="2928934"/>
          </a:xfrm>
          <a:prstGeom prst="rect">
            <a:avLst/>
          </a:prstGeom>
          <a:gradFill>
            <a:gsLst>
              <a:gs pos="14000">
                <a:srgbClr val="140000"/>
              </a:gs>
              <a:gs pos="50000">
                <a:srgbClr val="800000">
                  <a:shade val="67500"/>
                  <a:satMod val="115000"/>
                </a:srgbClr>
              </a:gs>
              <a:gs pos="100000">
                <a:srgbClr val="800000">
                  <a:shade val="100000"/>
                  <a:satMod val="115000"/>
                </a:srgbClr>
              </a:gs>
            </a:gsLst>
            <a:lin ang="5400000" scaled="1"/>
          </a:gradFill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hr-HR" sz="2000" b="1" dirty="0" smtClean="0">
                <a:solidFill>
                  <a:schemeClr val="bg1">
                    <a:lumMod val="75000"/>
                  </a:schemeClr>
                </a:solidFill>
              </a:rPr>
              <a:t>AKO VAS PROBLEM OVISNOSTI </a:t>
            </a:r>
          </a:p>
          <a:p>
            <a:pPr algn="ctr">
              <a:buNone/>
            </a:pPr>
            <a:r>
              <a:rPr lang="hr-HR" sz="2000" b="1" dirty="0" smtClean="0">
                <a:solidFill>
                  <a:schemeClr val="bg1">
                    <a:lumMod val="75000"/>
                  </a:schemeClr>
                </a:solidFill>
              </a:rPr>
              <a:t>U OBITELJI POGODI </a:t>
            </a:r>
          </a:p>
          <a:p>
            <a:pPr algn="ctr">
              <a:buNone/>
            </a:pPr>
            <a:r>
              <a:rPr lang="hr-HR" sz="2000" b="1" dirty="0" smtClean="0">
                <a:solidFill>
                  <a:schemeClr val="bg1">
                    <a:lumMod val="75000"/>
                  </a:schemeClr>
                </a:solidFill>
              </a:rPr>
              <a:t>KAO GROM IZ VEDRA NEBA, </a:t>
            </a:r>
          </a:p>
          <a:p>
            <a:pPr algn="ctr">
              <a:buNone/>
            </a:pPr>
            <a:r>
              <a:rPr lang="hr-HR" sz="2000" b="1" dirty="0" smtClean="0">
                <a:solidFill>
                  <a:schemeClr val="bg1">
                    <a:lumMod val="75000"/>
                  </a:schemeClr>
                </a:solidFill>
              </a:rPr>
              <a:t>A UVIJEK DOĐE TAKO, </a:t>
            </a:r>
          </a:p>
          <a:p>
            <a:pPr algn="ctr">
              <a:buNone/>
            </a:pPr>
            <a:r>
              <a:rPr lang="hr-HR" sz="2000" b="1" dirty="0" smtClean="0">
                <a:solidFill>
                  <a:schemeClr val="bg1">
                    <a:lumMod val="75000"/>
                  </a:schemeClr>
                </a:solidFill>
              </a:rPr>
              <a:t>NE GUBITE GLAVU. </a:t>
            </a:r>
          </a:p>
          <a:p>
            <a:pPr algn="ctr">
              <a:buNone/>
            </a:pPr>
            <a:r>
              <a:rPr lang="hr-HR" sz="2000" b="1" dirty="0" smtClean="0">
                <a:solidFill>
                  <a:schemeClr val="bg1">
                    <a:lumMod val="75000"/>
                  </a:schemeClr>
                </a:solidFill>
              </a:rPr>
              <a:t>IZBJEGAVAJTE MEĐUSOBNA RANJAVANJA </a:t>
            </a:r>
            <a:endParaRPr lang="hr-HR" sz="2000" b="1" dirty="0" smtClean="0">
              <a:solidFill>
                <a:schemeClr val="bg1">
                  <a:lumMod val="75000"/>
                </a:schemeClr>
              </a:solidFill>
            </a:endParaRPr>
          </a:p>
          <a:p>
            <a:pPr algn="ctr">
              <a:buNone/>
            </a:pPr>
            <a:r>
              <a:rPr lang="hr-HR" sz="2000" b="1" dirty="0" smtClean="0">
                <a:solidFill>
                  <a:schemeClr val="bg1">
                    <a:lumMod val="75000"/>
                  </a:schemeClr>
                </a:solidFill>
              </a:rPr>
              <a:t>I  </a:t>
            </a:r>
            <a:r>
              <a:rPr lang="hr-HR" sz="2000" b="1" dirty="0" smtClean="0">
                <a:solidFill>
                  <a:schemeClr val="bg1">
                    <a:lumMod val="75000"/>
                  </a:schemeClr>
                </a:solidFill>
              </a:rPr>
              <a:t>NE DAJTE MU DA VAS </a:t>
            </a:r>
          </a:p>
          <a:p>
            <a:pPr algn="ctr">
              <a:buNone/>
            </a:pPr>
            <a:r>
              <a:rPr lang="hr-HR" sz="2000" b="1" dirty="0" smtClean="0">
                <a:solidFill>
                  <a:schemeClr val="bg1">
                    <a:lumMod val="75000"/>
                  </a:schemeClr>
                </a:solidFill>
              </a:rPr>
              <a:t>OKRENE JEDNE  PROTIV DRUGIH. </a:t>
            </a:r>
          </a:p>
          <a:p>
            <a:pPr algn="ctr">
              <a:buNone/>
            </a:pPr>
            <a:r>
              <a:rPr lang="hr-HR" sz="2000" b="1" dirty="0" smtClean="0">
                <a:solidFill>
                  <a:schemeClr val="bg1">
                    <a:lumMod val="75000"/>
                  </a:schemeClr>
                </a:solidFill>
              </a:rPr>
              <a:t>U JEDINSTVU OBITELJI LEŽI SNAGA</a:t>
            </a:r>
            <a:r>
              <a:rPr lang="hr-HR" sz="2000" b="1" dirty="0" smtClean="0"/>
              <a:t>.</a:t>
            </a:r>
            <a:endParaRPr lang="en-US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US" sz="3200" b="1" dirty="0" smtClean="0"/>
              <a:t>MJESEC BORBE PROTIV OVISNOSTI </a:t>
            </a:r>
            <a:r>
              <a:rPr lang="hr-HR" sz="3200" b="1" dirty="0" smtClean="0"/>
              <a:t/>
            </a:r>
            <a:br>
              <a:rPr lang="hr-HR" sz="3200" b="1" dirty="0" smtClean="0"/>
            </a:br>
            <a:r>
              <a:rPr lang="en-US" sz="3200" b="1" dirty="0" smtClean="0"/>
              <a:t>15.11. </a:t>
            </a:r>
            <a:r>
              <a:rPr lang="hr-HR" sz="3200" b="1" dirty="0" smtClean="0"/>
              <a:t>-</a:t>
            </a:r>
            <a:r>
              <a:rPr lang="en-US" sz="3200" b="1" dirty="0" smtClean="0"/>
              <a:t> 15. 12</a:t>
            </a:r>
            <a:r>
              <a:rPr lang="hr-HR" sz="3200" b="1" dirty="0" smtClean="0"/>
              <a:t>. </a:t>
            </a:r>
            <a:endParaRPr lang="en-US" sz="3200" b="1" dirty="0"/>
          </a:p>
        </p:txBody>
      </p:sp>
      <p:sp>
        <p:nvSpPr>
          <p:cNvPr id="11266" name="Rectangle 2"/>
          <p:cNvSpPr>
            <a:spLocks noChangeArrowheads="1"/>
          </p:cNvSpPr>
          <p:nvPr/>
        </p:nvSpPr>
        <p:spPr bwMode="auto">
          <a:xfrm>
            <a:off x="0" y="2571744"/>
            <a:ext cx="4429124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514350" indent="-514350" algn="ctr" fontAlgn="base">
              <a:spcBef>
                <a:spcPct val="0"/>
              </a:spcBef>
              <a:spcAft>
                <a:spcPct val="0"/>
              </a:spcAft>
            </a:pPr>
            <a:r>
              <a:rPr lang="hr-HR" sz="3200" b="1" dirty="0">
                <a:solidFill>
                  <a:schemeClr val="bg1"/>
                </a:solidFill>
              </a:rPr>
              <a:t>NAJVEĆA BORBA JE BORBA SA SAMIM SOBOM! </a:t>
            </a:r>
            <a:endParaRPr lang="hr-HR" sz="3200" b="1" dirty="0" smtClean="0">
              <a:solidFill>
                <a:schemeClr val="bg1"/>
              </a:solidFill>
            </a:endParaRPr>
          </a:p>
          <a:p>
            <a:pPr marL="514350" indent="-514350" algn="ctr" fontAlgn="base">
              <a:spcBef>
                <a:spcPct val="0"/>
              </a:spcBef>
              <a:spcAft>
                <a:spcPct val="0"/>
              </a:spcAft>
            </a:pPr>
            <a:r>
              <a:rPr lang="hr-HR" sz="3200" b="1" dirty="0" smtClean="0">
                <a:solidFill>
                  <a:schemeClr val="bg1"/>
                </a:solidFill>
              </a:rPr>
              <a:t>NE </a:t>
            </a:r>
            <a:r>
              <a:rPr lang="hr-HR" sz="3200" b="1" dirty="0">
                <a:solidFill>
                  <a:schemeClr val="bg1"/>
                </a:solidFill>
              </a:rPr>
              <a:t>MOŽEŠ </a:t>
            </a:r>
            <a:r>
              <a:rPr lang="hr-HR" sz="3200" b="1" dirty="0" smtClean="0">
                <a:solidFill>
                  <a:schemeClr val="bg1"/>
                </a:solidFill>
              </a:rPr>
              <a:t>SAM!</a:t>
            </a:r>
          </a:p>
          <a:p>
            <a:pPr marL="514350" indent="-514350" algn="ctr" fontAlgn="base">
              <a:spcBef>
                <a:spcPct val="0"/>
              </a:spcBef>
              <a:spcAft>
                <a:spcPct val="0"/>
              </a:spcAft>
            </a:pPr>
            <a:r>
              <a:rPr lang="hr-HR" sz="3200" b="1" dirty="0" smtClean="0">
                <a:solidFill>
                  <a:schemeClr val="bg1"/>
                </a:solidFill>
              </a:rPr>
              <a:t> </a:t>
            </a:r>
            <a:r>
              <a:rPr lang="hr-HR" sz="3200" b="1" dirty="0">
                <a:solidFill>
                  <a:schemeClr val="bg1"/>
                </a:solidFill>
              </a:rPr>
              <a:t>SAMO ZAJEDNO MI SMO BORCI</a:t>
            </a:r>
            <a:r>
              <a:rPr lang="hr-HR" sz="3200" b="1" dirty="0" smtClean="0">
                <a:solidFill>
                  <a:schemeClr val="bg1"/>
                </a:solidFill>
              </a:rPr>
              <a:t>.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429520" y="2643182"/>
            <a:ext cx="171448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hr-HR" sz="2800" b="1" dirty="0" smtClean="0">
                <a:solidFill>
                  <a:schemeClr val="bg1"/>
                </a:solidFill>
              </a:rPr>
              <a:t>NE DAJTE IM </a:t>
            </a:r>
          </a:p>
          <a:p>
            <a:pPr algn="ctr">
              <a:buNone/>
            </a:pPr>
            <a:r>
              <a:rPr lang="hr-HR" sz="2800" b="1" dirty="0" smtClean="0">
                <a:solidFill>
                  <a:schemeClr val="bg1"/>
                </a:solidFill>
              </a:rPr>
              <a:t>DA SANJARE.</a:t>
            </a:r>
            <a:endParaRPr lang="en-US" sz="2800" dirty="0">
              <a:solidFill>
                <a:schemeClr val="bg1"/>
              </a:solidFill>
              <a:effectLst>
                <a:glow rad="101600">
                  <a:schemeClr val="accent5">
                    <a:satMod val="175000"/>
                    <a:alpha val="40000"/>
                  </a:schemeClr>
                </a:glow>
              </a:effectLst>
            </a:endParaRPr>
          </a:p>
        </p:txBody>
      </p:sp>
      <p:pic>
        <p:nvPicPr>
          <p:cNvPr id="1028" name="Picture 4" descr="F:\MJESEC BORBE PROTIV OVISNOSTI 2014\15-12-2014-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124744"/>
            <a:ext cx="9144000" cy="5733256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1467</TotalTime>
  <Words>1902</Words>
  <Application>Microsoft Office PowerPoint</Application>
  <PresentationFormat>On-screen Show (4:3)</PresentationFormat>
  <Paragraphs>596</Paragraphs>
  <Slides>27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Office Theme</vt:lpstr>
      <vt:lpstr>MJESEC BORBE PROTIV OVISNOSTI  15.11. - 15. 12. </vt:lpstr>
      <vt:lpstr>MJESEC BORBE PROTIV OVISNOSTI  15.11. - 15. 12. </vt:lpstr>
      <vt:lpstr>MJESEC BORBE PROTIV OVISNOSTI  15.11. - 15. 12. </vt:lpstr>
      <vt:lpstr>MJESEC BORBE PROTIV OVISNOSTI  15.11. - 15. 12. </vt:lpstr>
      <vt:lpstr>MJESEC BORBE PROTIV OVISNOSTI  15.11. - 15. 12. </vt:lpstr>
      <vt:lpstr>MJESEC BORBE PROTIV OVISNOSTI  15.11. - 15. 12. </vt:lpstr>
      <vt:lpstr>MJESEC BORBE PROTIV OVISNOSTI  15.11. - 15. 12. </vt:lpstr>
      <vt:lpstr>MJESEC BORBE PROTIV OVISNOSTI  15.11. - 15. 12. </vt:lpstr>
      <vt:lpstr>MJESEC BORBE PROTIV OVISNOSTI  15.11. - 15. 12. </vt:lpstr>
      <vt:lpstr>MJESEC BORBE PROTIV OVISNOSTI  15.11. - 15. 12. </vt:lpstr>
      <vt:lpstr>MJESEC BORBE PROTIV OVISNOSTI  15.11. - 15. 12. </vt:lpstr>
      <vt:lpstr>MJESEC BORBE PROTIV OVISNOSTI  15.11. - 15. 12. </vt:lpstr>
      <vt:lpstr>MJESEC BORBE PROTIV OVISNOSTI  15.11. - 15. 12. </vt:lpstr>
      <vt:lpstr>MJESEC BORBE PROTIV OVISNOSTI  15.11. - 15. 12. </vt:lpstr>
      <vt:lpstr>MJESEC BORBE PROTIV OVISNOSTI  15.11. - 15. 12. </vt:lpstr>
      <vt:lpstr>MJESEC BORBE PROTIV OVISNOSTI  15.11. - 15. 12. </vt:lpstr>
      <vt:lpstr>MJESEC BORBE PROTIV OVISNOSTI  15.11. - 15. 12. </vt:lpstr>
      <vt:lpstr>MJESEC BORBE PROTIV OVISNOSTI  15.11. - 15. 12. </vt:lpstr>
      <vt:lpstr>MJESEC BORBE PROTIV OVISNOSTI  15.11. - 15. 12. </vt:lpstr>
      <vt:lpstr>MJESEC BORBE PROTIV OVISNOSTI  15.11. - 15. 12. </vt:lpstr>
      <vt:lpstr>MJESEC BORBE PROTIV OVISNOSTI  15.11. - 15. 12. </vt:lpstr>
      <vt:lpstr>MJESEC BORBE PROTIV OVISNOSTI  15.11. - 15. 12. </vt:lpstr>
      <vt:lpstr>MJESEC BORBE PROTIV OVISNOSTI  15.11. - 15. 12. </vt:lpstr>
      <vt:lpstr>MJESEC BORBE PROTIV OVISNOSTI  15.11. - 15. 12. </vt:lpstr>
      <vt:lpstr>MJESEC BORBE PROTIV OVISNOSTI  15.11. - 15. 12. </vt:lpstr>
      <vt:lpstr>MJESEC BORBE PROTIV OVISNOSTI  15.11. - 15. 12. </vt:lpstr>
      <vt:lpstr>MJESEC BORBE PROTIV OVISNOSTI  15.11. - 15. 12. </vt:lpstr>
    </vt:vector>
  </TitlesOfParts>
  <Company>Marjanovac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MJESEC BORBE PROTIV OVISNOSTI 15.11. - 15. 12. 2014.</dc:title>
  <dc:creator>Marijana</dc:creator>
  <cp:lastModifiedBy>Test</cp:lastModifiedBy>
  <cp:revision>163</cp:revision>
  <dcterms:created xsi:type="dcterms:W3CDTF">2014-11-15T18:37:02Z</dcterms:created>
  <dcterms:modified xsi:type="dcterms:W3CDTF">2023-10-28T19:00:47Z</dcterms:modified>
</cp:coreProperties>
</file>